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83" r:id="rId3"/>
    <p:sldId id="257" r:id="rId4"/>
    <p:sldId id="258" r:id="rId5"/>
    <p:sldId id="259" r:id="rId6"/>
    <p:sldId id="260" r:id="rId7"/>
    <p:sldId id="261" r:id="rId8"/>
    <p:sldId id="262" r:id="rId9"/>
    <p:sldId id="263" r:id="rId10"/>
    <p:sldId id="264" r:id="rId11"/>
    <p:sldId id="265" r:id="rId12"/>
    <p:sldId id="266" r:id="rId13"/>
    <p:sldId id="267" r:id="rId14"/>
    <p:sldId id="268" r:id="rId15"/>
    <p:sldId id="270" r:id="rId16"/>
    <p:sldId id="269" r:id="rId17"/>
    <p:sldId id="271" r:id="rId18"/>
    <p:sldId id="273" r:id="rId19"/>
    <p:sldId id="272" r:id="rId20"/>
    <p:sldId id="274" r:id="rId21"/>
    <p:sldId id="275" r:id="rId22"/>
    <p:sldId id="276" r:id="rId23"/>
    <p:sldId id="277" r:id="rId24"/>
    <p:sldId id="279" r:id="rId25"/>
    <p:sldId id="280" r:id="rId26"/>
    <p:sldId id="281" r:id="rId27"/>
    <p:sldId id="28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56"/>
    <p:restoredTop sz="94650"/>
  </p:normalViewPr>
  <p:slideViewPr>
    <p:cSldViewPr snapToGrid="0">
      <p:cViewPr varScale="1">
        <p:scale>
          <a:sx n="124" d="100"/>
          <a:sy n="124" d="100"/>
        </p:scale>
        <p:origin x="200" y="8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39BBE7-84A6-2B4E-923F-C9939EBBEBC8}" type="datetimeFigureOut">
              <a:rPr lang="en-US" smtClean="0"/>
              <a:t>8/23/25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8D2A8C-250C-B045-8BA9-084AF2C4570A}" type="slidenum">
              <a:rPr lang="en-US" smtClean="0"/>
              <a:t>‹#›</a:t>
            </a:fld>
            <a:endParaRPr lang="en-US"/>
          </a:p>
        </p:txBody>
      </p:sp>
    </p:spTree>
    <p:extLst>
      <p:ext uri="{BB962C8B-B14F-4D97-AF65-F5344CB8AC3E}">
        <p14:creationId xmlns:p14="http://schemas.microsoft.com/office/powerpoint/2010/main" val="1594065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8D2A8C-250C-B045-8BA9-084AF2C4570A}" type="slidenum">
              <a:rPr lang="en-US" smtClean="0"/>
              <a:t>22</a:t>
            </a:fld>
            <a:endParaRPr lang="en-US"/>
          </a:p>
        </p:txBody>
      </p:sp>
    </p:spTree>
    <p:extLst>
      <p:ext uri="{BB962C8B-B14F-4D97-AF65-F5344CB8AC3E}">
        <p14:creationId xmlns:p14="http://schemas.microsoft.com/office/powerpoint/2010/main" val="963642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8D2A8C-250C-B045-8BA9-084AF2C4570A}" type="slidenum">
              <a:rPr lang="en-US" smtClean="0"/>
              <a:t>27</a:t>
            </a:fld>
            <a:endParaRPr lang="en-US"/>
          </a:p>
        </p:txBody>
      </p:sp>
    </p:spTree>
    <p:extLst>
      <p:ext uri="{BB962C8B-B14F-4D97-AF65-F5344CB8AC3E}">
        <p14:creationId xmlns:p14="http://schemas.microsoft.com/office/powerpoint/2010/main" val="3626681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A8E5A-7A36-8174-8BCD-7C73DAEAE6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C632A8-F912-7E5B-992F-A7B62A1FF2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C42F6DC-B07D-A295-7ADA-1454BCD80343}"/>
              </a:ext>
            </a:extLst>
          </p:cNvPr>
          <p:cNvSpPr>
            <a:spLocks noGrp="1"/>
          </p:cNvSpPr>
          <p:nvPr>
            <p:ph type="dt" sz="half" idx="10"/>
          </p:nvPr>
        </p:nvSpPr>
        <p:spPr/>
        <p:txBody>
          <a:bodyPr/>
          <a:lstStyle/>
          <a:p>
            <a:fld id="{D04B7F0A-E964-684B-AD6D-7562D34A03A1}" type="datetime1">
              <a:rPr lang="en-US" smtClean="0"/>
              <a:t>8/23/25</a:t>
            </a:fld>
            <a:endParaRPr lang="en-US"/>
          </a:p>
        </p:txBody>
      </p:sp>
      <p:sp>
        <p:nvSpPr>
          <p:cNvPr id="5" name="Footer Placeholder 4">
            <a:extLst>
              <a:ext uri="{FF2B5EF4-FFF2-40B4-BE49-F238E27FC236}">
                <a16:creationId xmlns:a16="http://schemas.microsoft.com/office/drawing/2014/main" id="{2F6E82D7-A4FF-2A90-6C0B-3305AA3833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523092-6DA9-471D-8714-3A815AB82DC1}"/>
              </a:ext>
            </a:extLst>
          </p:cNvPr>
          <p:cNvSpPr>
            <a:spLocks noGrp="1"/>
          </p:cNvSpPr>
          <p:nvPr>
            <p:ph type="sldNum" sz="quarter" idx="12"/>
          </p:nvPr>
        </p:nvSpPr>
        <p:spPr/>
        <p:txBody>
          <a:bodyPr/>
          <a:lstStyle/>
          <a:p>
            <a:fld id="{C66EB6D3-76F6-2543-BC72-AD973460A058}" type="slidenum">
              <a:rPr lang="en-US" smtClean="0"/>
              <a:t>‹#›</a:t>
            </a:fld>
            <a:endParaRPr lang="en-US"/>
          </a:p>
        </p:txBody>
      </p:sp>
    </p:spTree>
    <p:extLst>
      <p:ext uri="{BB962C8B-B14F-4D97-AF65-F5344CB8AC3E}">
        <p14:creationId xmlns:p14="http://schemas.microsoft.com/office/powerpoint/2010/main" val="96291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344F6-F282-8340-2D9F-0169BA7BAD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0BB8D3C-99D6-2014-72E9-6EE9AABD77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AC1819-CBAD-7184-B939-39A280861952}"/>
              </a:ext>
            </a:extLst>
          </p:cNvPr>
          <p:cNvSpPr>
            <a:spLocks noGrp="1"/>
          </p:cNvSpPr>
          <p:nvPr>
            <p:ph type="dt" sz="half" idx="10"/>
          </p:nvPr>
        </p:nvSpPr>
        <p:spPr/>
        <p:txBody>
          <a:bodyPr/>
          <a:lstStyle/>
          <a:p>
            <a:fld id="{C5F115FF-2A57-B94E-B52B-CB58E5463BFE}" type="datetime1">
              <a:rPr lang="en-US" smtClean="0"/>
              <a:t>8/23/25</a:t>
            </a:fld>
            <a:endParaRPr lang="en-US"/>
          </a:p>
        </p:txBody>
      </p:sp>
      <p:sp>
        <p:nvSpPr>
          <p:cNvPr id="5" name="Footer Placeholder 4">
            <a:extLst>
              <a:ext uri="{FF2B5EF4-FFF2-40B4-BE49-F238E27FC236}">
                <a16:creationId xmlns:a16="http://schemas.microsoft.com/office/drawing/2014/main" id="{790E3BDB-FE09-8109-5560-7AE92D5E77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96235-D394-18AA-721E-1F26DB793C00}"/>
              </a:ext>
            </a:extLst>
          </p:cNvPr>
          <p:cNvSpPr>
            <a:spLocks noGrp="1"/>
          </p:cNvSpPr>
          <p:nvPr>
            <p:ph type="sldNum" sz="quarter" idx="12"/>
          </p:nvPr>
        </p:nvSpPr>
        <p:spPr/>
        <p:txBody>
          <a:bodyPr/>
          <a:lstStyle/>
          <a:p>
            <a:fld id="{C66EB6D3-76F6-2543-BC72-AD973460A058}" type="slidenum">
              <a:rPr lang="en-US" smtClean="0"/>
              <a:t>‹#›</a:t>
            </a:fld>
            <a:endParaRPr lang="en-US"/>
          </a:p>
        </p:txBody>
      </p:sp>
    </p:spTree>
    <p:extLst>
      <p:ext uri="{BB962C8B-B14F-4D97-AF65-F5344CB8AC3E}">
        <p14:creationId xmlns:p14="http://schemas.microsoft.com/office/powerpoint/2010/main" val="3711400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84A349-F709-811B-B9D2-7187292C7B2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580381-83B2-707D-4D0D-0855F22D1F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41B944-305A-7D5F-7B99-D22E2982DEE5}"/>
              </a:ext>
            </a:extLst>
          </p:cNvPr>
          <p:cNvSpPr>
            <a:spLocks noGrp="1"/>
          </p:cNvSpPr>
          <p:nvPr>
            <p:ph type="dt" sz="half" idx="10"/>
          </p:nvPr>
        </p:nvSpPr>
        <p:spPr/>
        <p:txBody>
          <a:bodyPr/>
          <a:lstStyle/>
          <a:p>
            <a:fld id="{7ECFE44E-6C6E-C24D-A229-60BC7CB317DA}" type="datetime1">
              <a:rPr lang="en-US" smtClean="0"/>
              <a:t>8/23/25</a:t>
            </a:fld>
            <a:endParaRPr lang="en-US"/>
          </a:p>
        </p:txBody>
      </p:sp>
      <p:sp>
        <p:nvSpPr>
          <p:cNvPr id="5" name="Footer Placeholder 4">
            <a:extLst>
              <a:ext uri="{FF2B5EF4-FFF2-40B4-BE49-F238E27FC236}">
                <a16:creationId xmlns:a16="http://schemas.microsoft.com/office/drawing/2014/main" id="{B9380C15-5291-F7BF-FB24-7F46FF8E58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FE88BD-43A8-AF6D-32D3-5217F378C337}"/>
              </a:ext>
            </a:extLst>
          </p:cNvPr>
          <p:cNvSpPr>
            <a:spLocks noGrp="1"/>
          </p:cNvSpPr>
          <p:nvPr>
            <p:ph type="sldNum" sz="quarter" idx="12"/>
          </p:nvPr>
        </p:nvSpPr>
        <p:spPr/>
        <p:txBody>
          <a:bodyPr/>
          <a:lstStyle/>
          <a:p>
            <a:fld id="{C66EB6D3-76F6-2543-BC72-AD973460A058}" type="slidenum">
              <a:rPr lang="en-US" smtClean="0"/>
              <a:t>‹#›</a:t>
            </a:fld>
            <a:endParaRPr lang="en-US"/>
          </a:p>
        </p:txBody>
      </p:sp>
    </p:spTree>
    <p:extLst>
      <p:ext uri="{BB962C8B-B14F-4D97-AF65-F5344CB8AC3E}">
        <p14:creationId xmlns:p14="http://schemas.microsoft.com/office/powerpoint/2010/main" val="1228146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36D36-5118-F17C-0EE6-729C9EBB48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012CEB-C6E2-615B-BD91-36F07BE189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CFFEB-CAA2-70BF-5FB0-04B1BF661D18}"/>
              </a:ext>
            </a:extLst>
          </p:cNvPr>
          <p:cNvSpPr>
            <a:spLocks noGrp="1"/>
          </p:cNvSpPr>
          <p:nvPr>
            <p:ph type="dt" sz="half" idx="10"/>
          </p:nvPr>
        </p:nvSpPr>
        <p:spPr/>
        <p:txBody>
          <a:bodyPr/>
          <a:lstStyle/>
          <a:p>
            <a:fld id="{C2904369-4639-174C-8FC4-CEAD9FF8390D}" type="datetime1">
              <a:rPr lang="en-US" smtClean="0"/>
              <a:t>8/23/25</a:t>
            </a:fld>
            <a:endParaRPr lang="en-US"/>
          </a:p>
        </p:txBody>
      </p:sp>
      <p:sp>
        <p:nvSpPr>
          <p:cNvPr id="5" name="Footer Placeholder 4">
            <a:extLst>
              <a:ext uri="{FF2B5EF4-FFF2-40B4-BE49-F238E27FC236}">
                <a16:creationId xmlns:a16="http://schemas.microsoft.com/office/drawing/2014/main" id="{0BF3037E-5F83-F1A4-43A3-4E842529A9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FC135E-7625-757D-6FFD-E91E5D35FB9B}"/>
              </a:ext>
            </a:extLst>
          </p:cNvPr>
          <p:cNvSpPr>
            <a:spLocks noGrp="1"/>
          </p:cNvSpPr>
          <p:nvPr>
            <p:ph type="sldNum" sz="quarter" idx="12"/>
          </p:nvPr>
        </p:nvSpPr>
        <p:spPr/>
        <p:txBody>
          <a:bodyPr/>
          <a:lstStyle/>
          <a:p>
            <a:fld id="{C66EB6D3-76F6-2543-BC72-AD973460A058}" type="slidenum">
              <a:rPr lang="en-US" smtClean="0"/>
              <a:t>‹#›</a:t>
            </a:fld>
            <a:endParaRPr lang="en-US"/>
          </a:p>
        </p:txBody>
      </p:sp>
    </p:spTree>
    <p:extLst>
      <p:ext uri="{BB962C8B-B14F-4D97-AF65-F5344CB8AC3E}">
        <p14:creationId xmlns:p14="http://schemas.microsoft.com/office/powerpoint/2010/main" val="82709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DF6D8-5CEF-D846-B662-0BFEB648FF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DC4A081-3426-889C-A807-371E2D5D017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625348-F5BC-F9DD-BAB6-50EFE1AC7D59}"/>
              </a:ext>
            </a:extLst>
          </p:cNvPr>
          <p:cNvSpPr>
            <a:spLocks noGrp="1"/>
          </p:cNvSpPr>
          <p:nvPr>
            <p:ph type="dt" sz="half" idx="10"/>
          </p:nvPr>
        </p:nvSpPr>
        <p:spPr/>
        <p:txBody>
          <a:bodyPr/>
          <a:lstStyle/>
          <a:p>
            <a:fld id="{1DFBB8FE-17ED-D846-99E0-98A6F132A78C}" type="datetime1">
              <a:rPr lang="en-US" smtClean="0"/>
              <a:t>8/23/25</a:t>
            </a:fld>
            <a:endParaRPr lang="en-US"/>
          </a:p>
        </p:txBody>
      </p:sp>
      <p:sp>
        <p:nvSpPr>
          <p:cNvPr id="5" name="Footer Placeholder 4">
            <a:extLst>
              <a:ext uri="{FF2B5EF4-FFF2-40B4-BE49-F238E27FC236}">
                <a16:creationId xmlns:a16="http://schemas.microsoft.com/office/drawing/2014/main" id="{6AD5F167-39C4-AE16-7C21-70ED23AB61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195A5C-2DF9-D5BC-3C58-90329857E3BC}"/>
              </a:ext>
            </a:extLst>
          </p:cNvPr>
          <p:cNvSpPr>
            <a:spLocks noGrp="1"/>
          </p:cNvSpPr>
          <p:nvPr>
            <p:ph type="sldNum" sz="quarter" idx="12"/>
          </p:nvPr>
        </p:nvSpPr>
        <p:spPr/>
        <p:txBody>
          <a:bodyPr/>
          <a:lstStyle/>
          <a:p>
            <a:fld id="{C66EB6D3-76F6-2543-BC72-AD973460A058}" type="slidenum">
              <a:rPr lang="en-US" smtClean="0"/>
              <a:t>‹#›</a:t>
            </a:fld>
            <a:endParaRPr lang="en-US"/>
          </a:p>
        </p:txBody>
      </p:sp>
    </p:spTree>
    <p:extLst>
      <p:ext uri="{BB962C8B-B14F-4D97-AF65-F5344CB8AC3E}">
        <p14:creationId xmlns:p14="http://schemas.microsoft.com/office/powerpoint/2010/main" val="1093016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D4951-2AB8-F831-4C21-095A4136B7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E6E6A9-4218-375C-26D7-C472B27F598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C1BA0D-5879-3368-93AC-0C40A222F4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1F429CA-FCB3-128F-9442-9AFAE0BDF39D}"/>
              </a:ext>
            </a:extLst>
          </p:cNvPr>
          <p:cNvSpPr>
            <a:spLocks noGrp="1"/>
          </p:cNvSpPr>
          <p:nvPr>
            <p:ph type="dt" sz="half" idx="10"/>
          </p:nvPr>
        </p:nvSpPr>
        <p:spPr/>
        <p:txBody>
          <a:bodyPr/>
          <a:lstStyle/>
          <a:p>
            <a:fld id="{41463B83-9C69-6B44-BCC2-37814E78AB59}" type="datetime1">
              <a:rPr lang="en-US" smtClean="0"/>
              <a:t>8/23/25</a:t>
            </a:fld>
            <a:endParaRPr lang="en-US"/>
          </a:p>
        </p:txBody>
      </p:sp>
      <p:sp>
        <p:nvSpPr>
          <p:cNvPr id="6" name="Footer Placeholder 5">
            <a:extLst>
              <a:ext uri="{FF2B5EF4-FFF2-40B4-BE49-F238E27FC236}">
                <a16:creationId xmlns:a16="http://schemas.microsoft.com/office/drawing/2014/main" id="{C4B4D836-E784-54FD-05E8-25626ECF88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73B9A8-ACF1-7E98-1618-FCFEDFC82BB3}"/>
              </a:ext>
            </a:extLst>
          </p:cNvPr>
          <p:cNvSpPr>
            <a:spLocks noGrp="1"/>
          </p:cNvSpPr>
          <p:nvPr>
            <p:ph type="sldNum" sz="quarter" idx="12"/>
          </p:nvPr>
        </p:nvSpPr>
        <p:spPr/>
        <p:txBody>
          <a:bodyPr/>
          <a:lstStyle/>
          <a:p>
            <a:fld id="{C66EB6D3-76F6-2543-BC72-AD973460A058}" type="slidenum">
              <a:rPr lang="en-US" smtClean="0"/>
              <a:t>‹#›</a:t>
            </a:fld>
            <a:endParaRPr lang="en-US"/>
          </a:p>
        </p:txBody>
      </p:sp>
    </p:spTree>
    <p:extLst>
      <p:ext uri="{BB962C8B-B14F-4D97-AF65-F5344CB8AC3E}">
        <p14:creationId xmlns:p14="http://schemas.microsoft.com/office/powerpoint/2010/main" val="1792466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462FE-79E3-6756-2767-713E90F2257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865CBB-B01C-E4DC-596A-224DA0CB20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89E9E2-F1A4-BC4F-23C5-340B18F38E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B8361D-9FA2-CF6C-6D12-89EFD6432D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8F411C-7171-2991-1004-DCB2282476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51B228C-5DAD-A163-5C98-0FEC67702B80}"/>
              </a:ext>
            </a:extLst>
          </p:cNvPr>
          <p:cNvSpPr>
            <a:spLocks noGrp="1"/>
          </p:cNvSpPr>
          <p:nvPr>
            <p:ph type="dt" sz="half" idx="10"/>
          </p:nvPr>
        </p:nvSpPr>
        <p:spPr/>
        <p:txBody>
          <a:bodyPr/>
          <a:lstStyle/>
          <a:p>
            <a:fld id="{EF350E8C-D706-E84C-AD2D-DD0A4C0EE0A2}" type="datetime1">
              <a:rPr lang="en-US" smtClean="0"/>
              <a:t>8/23/25</a:t>
            </a:fld>
            <a:endParaRPr lang="en-US"/>
          </a:p>
        </p:txBody>
      </p:sp>
      <p:sp>
        <p:nvSpPr>
          <p:cNvPr id="8" name="Footer Placeholder 7">
            <a:extLst>
              <a:ext uri="{FF2B5EF4-FFF2-40B4-BE49-F238E27FC236}">
                <a16:creationId xmlns:a16="http://schemas.microsoft.com/office/drawing/2014/main" id="{56679FF2-2E46-E332-E021-34C2E8A002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8FC7B9-C896-7D91-EB22-5445BC65275C}"/>
              </a:ext>
            </a:extLst>
          </p:cNvPr>
          <p:cNvSpPr>
            <a:spLocks noGrp="1"/>
          </p:cNvSpPr>
          <p:nvPr>
            <p:ph type="sldNum" sz="quarter" idx="12"/>
          </p:nvPr>
        </p:nvSpPr>
        <p:spPr/>
        <p:txBody>
          <a:bodyPr/>
          <a:lstStyle/>
          <a:p>
            <a:fld id="{C66EB6D3-76F6-2543-BC72-AD973460A058}" type="slidenum">
              <a:rPr lang="en-US" smtClean="0"/>
              <a:t>‹#›</a:t>
            </a:fld>
            <a:endParaRPr lang="en-US"/>
          </a:p>
        </p:txBody>
      </p:sp>
    </p:spTree>
    <p:extLst>
      <p:ext uri="{BB962C8B-B14F-4D97-AF65-F5344CB8AC3E}">
        <p14:creationId xmlns:p14="http://schemas.microsoft.com/office/powerpoint/2010/main" val="2444857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0CBE9-21CF-33E0-6623-D1F8CC6EE86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D077884-C568-4716-1560-2FF9E33C10B2}"/>
              </a:ext>
            </a:extLst>
          </p:cNvPr>
          <p:cNvSpPr>
            <a:spLocks noGrp="1"/>
          </p:cNvSpPr>
          <p:nvPr>
            <p:ph type="dt" sz="half" idx="10"/>
          </p:nvPr>
        </p:nvSpPr>
        <p:spPr/>
        <p:txBody>
          <a:bodyPr/>
          <a:lstStyle/>
          <a:p>
            <a:fld id="{DB690EF3-598D-5246-AE82-3C2D9526780A}" type="datetime1">
              <a:rPr lang="en-US" smtClean="0"/>
              <a:t>8/23/25</a:t>
            </a:fld>
            <a:endParaRPr lang="en-US"/>
          </a:p>
        </p:txBody>
      </p:sp>
      <p:sp>
        <p:nvSpPr>
          <p:cNvPr id="4" name="Footer Placeholder 3">
            <a:extLst>
              <a:ext uri="{FF2B5EF4-FFF2-40B4-BE49-F238E27FC236}">
                <a16:creationId xmlns:a16="http://schemas.microsoft.com/office/drawing/2014/main" id="{BA3F834C-92C4-796F-4594-DDF2CE8181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ECD671F-DF67-9EE7-DE46-E22F50608276}"/>
              </a:ext>
            </a:extLst>
          </p:cNvPr>
          <p:cNvSpPr>
            <a:spLocks noGrp="1"/>
          </p:cNvSpPr>
          <p:nvPr>
            <p:ph type="sldNum" sz="quarter" idx="12"/>
          </p:nvPr>
        </p:nvSpPr>
        <p:spPr/>
        <p:txBody>
          <a:bodyPr/>
          <a:lstStyle/>
          <a:p>
            <a:fld id="{C66EB6D3-76F6-2543-BC72-AD973460A058}" type="slidenum">
              <a:rPr lang="en-US" smtClean="0"/>
              <a:t>‹#›</a:t>
            </a:fld>
            <a:endParaRPr lang="en-US"/>
          </a:p>
        </p:txBody>
      </p:sp>
    </p:spTree>
    <p:extLst>
      <p:ext uri="{BB962C8B-B14F-4D97-AF65-F5344CB8AC3E}">
        <p14:creationId xmlns:p14="http://schemas.microsoft.com/office/powerpoint/2010/main" val="1933714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345F0A-1632-F8C7-F2E4-4B8B5E1A8997}"/>
              </a:ext>
            </a:extLst>
          </p:cNvPr>
          <p:cNvSpPr>
            <a:spLocks noGrp="1"/>
          </p:cNvSpPr>
          <p:nvPr>
            <p:ph type="dt" sz="half" idx="10"/>
          </p:nvPr>
        </p:nvSpPr>
        <p:spPr/>
        <p:txBody>
          <a:bodyPr/>
          <a:lstStyle/>
          <a:p>
            <a:fld id="{FB6CDD83-5B13-934F-8FC7-B38C89D3CFE4}" type="datetime1">
              <a:rPr lang="en-US" smtClean="0"/>
              <a:t>8/23/25</a:t>
            </a:fld>
            <a:endParaRPr lang="en-US"/>
          </a:p>
        </p:txBody>
      </p:sp>
      <p:sp>
        <p:nvSpPr>
          <p:cNvPr id="3" name="Footer Placeholder 2">
            <a:extLst>
              <a:ext uri="{FF2B5EF4-FFF2-40B4-BE49-F238E27FC236}">
                <a16:creationId xmlns:a16="http://schemas.microsoft.com/office/drawing/2014/main" id="{5270BDC1-C9FD-F740-83EF-D1E644199B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1F7B80F-5D56-4DBD-F4AE-0E4802D94FA6}"/>
              </a:ext>
            </a:extLst>
          </p:cNvPr>
          <p:cNvSpPr>
            <a:spLocks noGrp="1"/>
          </p:cNvSpPr>
          <p:nvPr>
            <p:ph type="sldNum" sz="quarter" idx="12"/>
          </p:nvPr>
        </p:nvSpPr>
        <p:spPr/>
        <p:txBody>
          <a:bodyPr/>
          <a:lstStyle/>
          <a:p>
            <a:fld id="{C66EB6D3-76F6-2543-BC72-AD973460A058}" type="slidenum">
              <a:rPr lang="en-US" smtClean="0"/>
              <a:t>‹#›</a:t>
            </a:fld>
            <a:endParaRPr lang="en-US"/>
          </a:p>
        </p:txBody>
      </p:sp>
    </p:spTree>
    <p:extLst>
      <p:ext uri="{BB962C8B-B14F-4D97-AF65-F5344CB8AC3E}">
        <p14:creationId xmlns:p14="http://schemas.microsoft.com/office/powerpoint/2010/main" val="13146145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FA6E4-1390-1800-B3CD-F5CFA2BE66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39C633A-019E-BD68-D948-2E9D41512D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7100CCD-0D07-8E3B-CD22-9CF3031EC6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EBE08C-AC46-D2D7-53B1-9CD5768DB040}"/>
              </a:ext>
            </a:extLst>
          </p:cNvPr>
          <p:cNvSpPr>
            <a:spLocks noGrp="1"/>
          </p:cNvSpPr>
          <p:nvPr>
            <p:ph type="dt" sz="half" idx="10"/>
          </p:nvPr>
        </p:nvSpPr>
        <p:spPr/>
        <p:txBody>
          <a:bodyPr/>
          <a:lstStyle/>
          <a:p>
            <a:fld id="{61305E9D-5393-EA47-B30E-D16049D3A4DD}" type="datetime1">
              <a:rPr lang="en-US" smtClean="0"/>
              <a:t>8/23/25</a:t>
            </a:fld>
            <a:endParaRPr lang="en-US"/>
          </a:p>
        </p:txBody>
      </p:sp>
      <p:sp>
        <p:nvSpPr>
          <p:cNvPr id="6" name="Footer Placeholder 5">
            <a:extLst>
              <a:ext uri="{FF2B5EF4-FFF2-40B4-BE49-F238E27FC236}">
                <a16:creationId xmlns:a16="http://schemas.microsoft.com/office/drawing/2014/main" id="{D4968FB0-0C26-95DE-85A0-A18EDFB1B1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3C67D3-A0BF-ED22-7214-7DAF52627D14}"/>
              </a:ext>
            </a:extLst>
          </p:cNvPr>
          <p:cNvSpPr>
            <a:spLocks noGrp="1"/>
          </p:cNvSpPr>
          <p:nvPr>
            <p:ph type="sldNum" sz="quarter" idx="12"/>
          </p:nvPr>
        </p:nvSpPr>
        <p:spPr/>
        <p:txBody>
          <a:bodyPr/>
          <a:lstStyle/>
          <a:p>
            <a:fld id="{C66EB6D3-76F6-2543-BC72-AD973460A058}" type="slidenum">
              <a:rPr lang="en-US" smtClean="0"/>
              <a:t>‹#›</a:t>
            </a:fld>
            <a:endParaRPr lang="en-US"/>
          </a:p>
        </p:txBody>
      </p:sp>
    </p:spTree>
    <p:extLst>
      <p:ext uri="{BB962C8B-B14F-4D97-AF65-F5344CB8AC3E}">
        <p14:creationId xmlns:p14="http://schemas.microsoft.com/office/powerpoint/2010/main" val="1103497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702DE-DCBA-B2D3-D457-E4FDF6B444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D610352-8756-CAB3-CE81-97BFE37718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9F781F4-6C6D-8AE0-7ED3-CCA2350275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027266-451D-5702-A370-F54F37A4B795}"/>
              </a:ext>
            </a:extLst>
          </p:cNvPr>
          <p:cNvSpPr>
            <a:spLocks noGrp="1"/>
          </p:cNvSpPr>
          <p:nvPr>
            <p:ph type="dt" sz="half" idx="10"/>
          </p:nvPr>
        </p:nvSpPr>
        <p:spPr/>
        <p:txBody>
          <a:bodyPr/>
          <a:lstStyle/>
          <a:p>
            <a:fld id="{18F5AD75-4974-4C4E-9C55-5006A9CF5DA4}" type="datetime1">
              <a:rPr lang="en-US" smtClean="0"/>
              <a:t>8/23/25</a:t>
            </a:fld>
            <a:endParaRPr lang="en-US"/>
          </a:p>
        </p:txBody>
      </p:sp>
      <p:sp>
        <p:nvSpPr>
          <p:cNvPr id="6" name="Footer Placeholder 5">
            <a:extLst>
              <a:ext uri="{FF2B5EF4-FFF2-40B4-BE49-F238E27FC236}">
                <a16:creationId xmlns:a16="http://schemas.microsoft.com/office/drawing/2014/main" id="{F5CB70CF-5CDA-8B92-57AF-71E62B9B3E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07A5E8-C59E-B277-C3C0-1C8B6232AD73}"/>
              </a:ext>
            </a:extLst>
          </p:cNvPr>
          <p:cNvSpPr>
            <a:spLocks noGrp="1"/>
          </p:cNvSpPr>
          <p:nvPr>
            <p:ph type="sldNum" sz="quarter" idx="12"/>
          </p:nvPr>
        </p:nvSpPr>
        <p:spPr/>
        <p:txBody>
          <a:bodyPr/>
          <a:lstStyle/>
          <a:p>
            <a:fld id="{C66EB6D3-76F6-2543-BC72-AD973460A058}" type="slidenum">
              <a:rPr lang="en-US" smtClean="0"/>
              <a:t>‹#›</a:t>
            </a:fld>
            <a:endParaRPr lang="en-US"/>
          </a:p>
        </p:txBody>
      </p:sp>
    </p:spTree>
    <p:extLst>
      <p:ext uri="{BB962C8B-B14F-4D97-AF65-F5344CB8AC3E}">
        <p14:creationId xmlns:p14="http://schemas.microsoft.com/office/powerpoint/2010/main" val="3151661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5A9591-09AE-8AD8-B4B3-A6C621D5C9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825EE2-FEC5-B548-6D2E-01C469889F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C8218B-36B7-59BB-1B49-697044023E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15F3500-AC43-5342-A4D8-53F6D102F55C}" type="datetime1">
              <a:rPr lang="en-US" smtClean="0"/>
              <a:t>8/23/25</a:t>
            </a:fld>
            <a:endParaRPr lang="en-US"/>
          </a:p>
        </p:txBody>
      </p:sp>
      <p:sp>
        <p:nvSpPr>
          <p:cNvPr id="5" name="Footer Placeholder 4">
            <a:extLst>
              <a:ext uri="{FF2B5EF4-FFF2-40B4-BE49-F238E27FC236}">
                <a16:creationId xmlns:a16="http://schemas.microsoft.com/office/drawing/2014/main" id="{0ED16594-EF17-7992-8030-3DA0F5E101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BF5CAAD-D3EA-74DD-7342-7894A965F8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66EB6D3-76F6-2543-BC72-AD973460A058}" type="slidenum">
              <a:rPr lang="en-US" smtClean="0"/>
              <a:t>‹#›</a:t>
            </a:fld>
            <a:endParaRPr lang="en-US"/>
          </a:p>
        </p:txBody>
      </p:sp>
    </p:spTree>
    <p:extLst>
      <p:ext uri="{BB962C8B-B14F-4D97-AF65-F5344CB8AC3E}">
        <p14:creationId xmlns:p14="http://schemas.microsoft.com/office/powerpoint/2010/main" val="21983251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4B3AB-8D3B-B3B8-A913-CD7589CACCCB}"/>
              </a:ext>
            </a:extLst>
          </p:cNvPr>
          <p:cNvSpPr>
            <a:spLocks noGrp="1"/>
          </p:cNvSpPr>
          <p:nvPr>
            <p:ph type="ctrTitle"/>
          </p:nvPr>
        </p:nvSpPr>
        <p:spPr/>
        <p:txBody>
          <a:bodyPr/>
          <a:lstStyle/>
          <a:p>
            <a:r>
              <a:rPr lang="en-US" dirty="0"/>
              <a:t>Cryptography</a:t>
            </a:r>
          </a:p>
        </p:txBody>
      </p:sp>
      <p:sp>
        <p:nvSpPr>
          <p:cNvPr id="3" name="Subtitle 2">
            <a:extLst>
              <a:ext uri="{FF2B5EF4-FFF2-40B4-BE49-F238E27FC236}">
                <a16:creationId xmlns:a16="http://schemas.microsoft.com/office/drawing/2014/main" id="{E7676BFB-85C8-B04F-0B25-09D1AD2E4A52}"/>
              </a:ext>
            </a:extLst>
          </p:cNvPr>
          <p:cNvSpPr>
            <a:spLocks noGrp="1"/>
          </p:cNvSpPr>
          <p:nvPr>
            <p:ph type="subTitle" idx="1"/>
          </p:nvPr>
        </p:nvSpPr>
        <p:spPr/>
        <p:txBody>
          <a:bodyPr/>
          <a:lstStyle/>
          <a:p>
            <a:r>
              <a:rPr lang="en-US" dirty="0"/>
              <a:t>Cybersecurity internship</a:t>
            </a:r>
          </a:p>
          <a:p>
            <a:r>
              <a:rPr lang="en-US" dirty="0"/>
              <a:t>Week 3 presentation </a:t>
            </a:r>
          </a:p>
          <a:p>
            <a:r>
              <a:rPr lang="en-US" dirty="0"/>
              <a:t>Intern: Assil </a:t>
            </a:r>
            <a:r>
              <a:rPr lang="en-US" dirty="0" err="1"/>
              <a:t>Bzal</a:t>
            </a:r>
            <a:endParaRPr lang="en-US" dirty="0"/>
          </a:p>
        </p:txBody>
      </p:sp>
      <p:pic>
        <p:nvPicPr>
          <p:cNvPr id="5" name="Picture 4" descr="A logo for a security company&#10;&#10;AI-generated content may be incorrect.">
            <a:extLst>
              <a:ext uri="{FF2B5EF4-FFF2-40B4-BE49-F238E27FC236}">
                <a16:creationId xmlns:a16="http://schemas.microsoft.com/office/drawing/2014/main" id="{4FCA9291-1A4A-EF0D-A61E-35DB8BB65038}"/>
              </a:ext>
            </a:extLst>
          </p:cNvPr>
          <p:cNvPicPr>
            <a:picLocks noChangeAspect="1"/>
          </p:cNvPicPr>
          <p:nvPr/>
        </p:nvPicPr>
        <p:blipFill>
          <a:blip r:embed="rId2"/>
          <a:stretch>
            <a:fillRect/>
          </a:stretch>
        </p:blipFill>
        <p:spPr>
          <a:xfrm>
            <a:off x="4824185" y="234042"/>
            <a:ext cx="2543629" cy="2543629"/>
          </a:xfrm>
          <a:prstGeom prst="rect">
            <a:avLst/>
          </a:prstGeom>
        </p:spPr>
      </p:pic>
      <p:sp>
        <p:nvSpPr>
          <p:cNvPr id="6" name="Slide Number Placeholder 5">
            <a:extLst>
              <a:ext uri="{FF2B5EF4-FFF2-40B4-BE49-F238E27FC236}">
                <a16:creationId xmlns:a16="http://schemas.microsoft.com/office/drawing/2014/main" id="{78999F83-B497-1790-76E8-5FB3F102B266}"/>
              </a:ext>
            </a:extLst>
          </p:cNvPr>
          <p:cNvSpPr>
            <a:spLocks noGrp="1"/>
          </p:cNvSpPr>
          <p:nvPr>
            <p:ph type="sldNum" sz="quarter" idx="12"/>
          </p:nvPr>
        </p:nvSpPr>
        <p:spPr/>
        <p:txBody>
          <a:bodyPr/>
          <a:lstStyle/>
          <a:p>
            <a:fld id="{C66EB6D3-76F6-2543-BC72-AD973460A058}" type="slidenum">
              <a:rPr lang="en-US" smtClean="0"/>
              <a:t>1</a:t>
            </a:fld>
            <a:endParaRPr lang="en-US"/>
          </a:p>
        </p:txBody>
      </p:sp>
    </p:spTree>
    <p:extLst>
      <p:ext uri="{BB962C8B-B14F-4D97-AF65-F5344CB8AC3E}">
        <p14:creationId xmlns:p14="http://schemas.microsoft.com/office/powerpoint/2010/main" val="6438273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4B1D1-719B-7801-A95D-7CAB29143A55}"/>
              </a:ext>
            </a:extLst>
          </p:cNvPr>
          <p:cNvSpPr>
            <a:spLocks noGrp="1"/>
          </p:cNvSpPr>
          <p:nvPr>
            <p:ph type="title"/>
          </p:nvPr>
        </p:nvSpPr>
        <p:spPr/>
        <p:txBody>
          <a:bodyPr/>
          <a:lstStyle/>
          <a:p>
            <a:r>
              <a:rPr lang="en-US" dirty="0"/>
              <a:t>3. CBC</a:t>
            </a:r>
          </a:p>
        </p:txBody>
      </p:sp>
      <p:sp>
        <p:nvSpPr>
          <p:cNvPr id="3" name="Content Placeholder 2">
            <a:extLst>
              <a:ext uri="{FF2B5EF4-FFF2-40B4-BE49-F238E27FC236}">
                <a16:creationId xmlns:a16="http://schemas.microsoft.com/office/drawing/2014/main" id="{081EB4B7-4227-4009-2E9B-1D37F485E89C}"/>
              </a:ext>
            </a:extLst>
          </p:cNvPr>
          <p:cNvSpPr>
            <a:spLocks noGrp="1"/>
          </p:cNvSpPr>
          <p:nvPr>
            <p:ph idx="1"/>
          </p:nvPr>
        </p:nvSpPr>
        <p:spPr/>
        <p:txBody>
          <a:bodyPr/>
          <a:lstStyle/>
          <a:p>
            <a:r>
              <a:rPr lang="en-US" dirty="0"/>
              <a:t>It is a mode of operation for block ciphers like DES or AES.</a:t>
            </a:r>
          </a:p>
          <a:p>
            <a:r>
              <a:rPr lang="en-US" dirty="0"/>
              <a:t>Each plaintext block is XORed with the previous ciphertext block before being encrypted.</a:t>
            </a:r>
          </a:p>
          <a:p>
            <a:r>
              <a:rPr lang="en-US" dirty="0"/>
              <a:t>The first block uses an Initialization Vector (IV) to ensure uniqueness.</a:t>
            </a:r>
          </a:p>
          <a:p>
            <a:pPr marL="0" indent="0">
              <a:buNone/>
            </a:pPr>
            <a:endParaRPr lang="en-US" dirty="0"/>
          </a:p>
        </p:txBody>
      </p:sp>
      <p:pic>
        <p:nvPicPr>
          <p:cNvPr id="5" name="Picture 4" descr="A diagram of block chain&#10;&#10;AI-generated content may be incorrect.">
            <a:extLst>
              <a:ext uri="{FF2B5EF4-FFF2-40B4-BE49-F238E27FC236}">
                <a16:creationId xmlns:a16="http://schemas.microsoft.com/office/drawing/2014/main" id="{919CD54E-6BF7-4EBA-ECFB-2A98B817813E}"/>
              </a:ext>
            </a:extLst>
          </p:cNvPr>
          <p:cNvPicPr>
            <a:picLocks noChangeAspect="1"/>
          </p:cNvPicPr>
          <p:nvPr/>
        </p:nvPicPr>
        <p:blipFill>
          <a:blip r:embed="rId2"/>
          <a:srcRect t="5922" b="6729"/>
          <a:stretch>
            <a:fillRect/>
          </a:stretch>
        </p:blipFill>
        <p:spPr>
          <a:xfrm>
            <a:off x="6332306" y="3824849"/>
            <a:ext cx="4887074" cy="2668026"/>
          </a:xfrm>
          <a:prstGeom prst="rect">
            <a:avLst/>
          </a:prstGeom>
        </p:spPr>
      </p:pic>
      <p:sp>
        <p:nvSpPr>
          <p:cNvPr id="6" name="Slide Number Placeholder 5">
            <a:extLst>
              <a:ext uri="{FF2B5EF4-FFF2-40B4-BE49-F238E27FC236}">
                <a16:creationId xmlns:a16="http://schemas.microsoft.com/office/drawing/2014/main" id="{06C94155-F0A5-9EC7-0552-6D8CFEE26440}"/>
              </a:ext>
            </a:extLst>
          </p:cNvPr>
          <p:cNvSpPr>
            <a:spLocks noGrp="1"/>
          </p:cNvSpPr>
          <p:nvPr>
            <p:ph type="sldNum" sz="quarter" idx="12"/>
          </p:nvPr>
        </p:nvSpPr>
        <p:spPr/>
        <p:txBody>
          <a:bodyPr/>
          <a:lstStyle/>
          <a:p>
            <a:fld id="{C66EB6D3-76F6-2543-BC72-AD973460A058}" type="slidenum">
              <a:rPr lang="en-US" smtClean="0"/>
              <a:t>10</a:t>
            </a:fld>
            <a:endParaRPr lang="en-US"/>
          </a:p>
        </p:txBody>
      </p:sp>
    </p:spTree>
    <p:extLst>
      <p:ext uri="{BB962C8B-B14F-4D97-AF65-F5344CB8AC3E}">
        <p14:creationId xmlns:p14="http://schemas.microsoft.com/office/powerpoint/2010/main" val="18926865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16A095-8F47-52C9-76A9-512736C56EFD}"/>
              </a:ext>
            </a:extLst>
          </p:cNvPr>
          <p:cNvSpPr>
            <a:spLocks noGrp="1"/>
          </p:cNvSpPr>
          <p:nvPr>
            <p:ph idx="1"/>
          </p:nvPr>
        </p:nvSpPr>
        <p:spPr>
          <a:xfrm>
            <a:off x="735458" y="1075611"/>
            <a:ext cx="10515600" cy="4351338"/>
          </a:xfrm>
        </p:spPr>
        <p:txBody>
          <a:bodyPr/>
          <a:lstStyle/>
          <a:p>
            <a:pPr marL="0" indent="0">
              <a:buNone/>
            </a:pPr>
            <a:r>
              <a:rPr lang="en-US" dirty="0"/>
              <a:t>You may notice that all of the previously explained algorithms are using only one key.</a:t>
            </a:r>
          </a:p>
        </p:txBody>
      </p:sp>
      <p:sp>
        <p:nvSpPr>
          <p:cNvPr id="4" name="Oval 3">
            <a:extLst>
              <a:ext uri="{FF2B5EF4-FFF2-40B4-BE49-F238E27FC236}">
                <a16:creationId xmlns:a16="http://schemas.microsoft.com/office/drawing/2014/main" id="{F8B35F92-FF2F-8DFC-3D84-336EE7C52BF6}"/>
              </a:ext>
            </a:extLst>
          </p:cNvPr>
          <p:cNvSpPr/>
          <p:nvPr/>
        </p:nvSpPr>
        <p:spPr>
          <a:xfrm>
            <a:off x="2828817" y="2537716"/>
            <a:ext cx="6328881" cy="259128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t>Symmetric Cryptography</a:t>
            </a:r>
          </a:p>
        </p:txBody>
      </p:sp>
      <p:sp>
        <p:nvSpPr>
          <p:cNvPr id="5" name="Slide Number Placeholder 4">
            <a:extLst>
              <a:ext uri="{FF2B5EF4-FFF2-40B4-BE49-F238E27FC236}">
                <a16:creationId xmlns:a16="http://schemas.microsoft.com/office/drawing/2014/main" id="{21120445-BD84-25D8-D271-904343C88270}"/>
              </a:ext>
            </a:extLst>
          </p:cNvPr>
          <p:cNvSpPr>
            <a:spLocks noGrp="1"/>
          </p:cNvSpPr>
          <p:nvPr>
            <p:ph type="sldNum" sz="quarter" idx="12"/>
          </p:nvPr>
        </p:nvSpPr>
        <p:spPr/>
        <p:txBody>
          <a:bodyPr/>
          <a:lstStyle/>
          <a:p>
            <a:fld id="{C66EB6D3-76F6-2543-BC72-AD973460A058}" type="slidenum">
              <a:rPr lang="en-US" smtClean="0"/>
              <a:t>11</a:t>
            </a:fld>
            <a:endParaRPr lang="en-US"/>
          </a:p>
        </p:txBody>
      </p:sp>
    </p:spTree>
    <p:extLst>
      <p:ext uri="{BB962C8B-B14F-4D97-AF65-F5344CB8AC3E}">
        <p14:creationId xmlns:p14="http://schemas.microsoft.com/office/powerpoint/2010/main" val="857257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1C56-0F55-D63F-7C58-2032455AFC08}"/>
              </a:ext>
            </a:extLst>
          </p:cNvPr>
          <p:cNvSpPr>
            <a:spLocks noGrp="1"/>
          </p:cNvSpPr>
          <p:nvPr>
            <p:ph type="title"/>
          </p:nvPr>
        </p:nvSpPr>
        <p:spPr/>
        <p:txBody>
          <a:bodyPr/>
          <a:lstStyle/>
          <a:p>
            <a:r>
              <a:rPr lang="en-US" dirty="0"/>
              <a:t>Asymmetric Cryptography</a:t>
            </a:r>
          </a:p>
        </p:txBody>
      </p:sp>
      <p:sp>
        <p:nvSpPr>
          <p:cNvPr id="3" name="Content Placeholder 2">
            <a:extLst>
              <a:ext uri="{FF2B5EF4-FFF2-40B4-BE49-F238E27FC236}">
                <a16:creationId xmlns:a16="http://schemas.microsoft.com/office/drawing/2014/main" id="{4A9137BF-39CD-82BC-E0D2-13E1905B2FE8}"/>
              </a:ext>
            </a:extLst>
          </p:cNvPr>
          <p:cNvSpPr>
            <a:spLocks noGrp="1"/>
          </p:cNvSpPr>
          <p:nvPr>
            <p:ph idx="1"/>
          </p:nvPr>
        </p:nvSpPr>
        <p:spPr/>
        <p:txBody>
          <a:bodyPr/>
          <a:lstStyle/>
          <a:p>
            <a:r>
              <a:rPr lang="en-US" dirty="0"/>
              <a:t>Now let’s dig into a more advanced way to cipher your messages.</a:t>
            </a:r>
          </a:p>
          <a:p>
            <a:r>
              <a:rPr lang="en-US" dirty="0"/>
              <a:t>We use 2 keys, 1 for encrypting and the other for decrypting.</a:t>
            </a:r>
          </a:p>
          <a:p>
            <a:pPr marL="0" indent="0">
              <a:buNone/>
            </a:pPr>
            <a:endParaRPr lang="en-US" dirty="0"/>
          </a:p>
        </p:txBody>
      </p:sp>
      <p:pic>
        <p:nvPicPr>
          <p:cNvPr id="4" name="Picture 2" descr="Download Generic Person Icon Profile ...">
            <a:extLst>
              <a:ext uri="{FF2B5EF4-FFF2-40B4-BE49-F238E27FC236}">
                <a16:creationId xmlns:a16="http://schemas.microsoft.com/office/drawing/2014/main" id="{F6CDC625-775B-F471-CC2E-B65B15D279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581" y="4212405"/>
            <a:ext cx="1548053" cy="1554964"/>
          </a:xfrm>
          <a:prstGeom prst="rect">
            <a:avLst/>
          </a:prstGeom>
          <a:noFill/>
          <a:extLst>
            <a:ext uri="{909E8E84-426E-40DD-AFC4-6F175D3DCCD1}">
              <a14:hiddenFill xmlns:a14="http://schemas.microsoft.com/office/drawing/2010/main">
                <a:solidFill>
                  <a:srgbClr val="FFFFFF"/>
                </a:solidFill>
              </a14:hiddenFill>
            </a:ext>
          </a:extLst>
        </p:spPr>
      </p:pic>
      <p:sp>
        <p:nvSpPr>
          <p:cNvPr id="5" name="Oval Callout 4">
            <a:extLst>
              <a:ext uri="{FF2B5EF4-FFF2-40B4-BE49-F238E27FC236}">
                <a16:creationId xmlns:a16="http://schemas.microsoft.com/office/drawing/2014/main" id="{B1160917-CC3A-9AE8-2704-304BD6DC0BE0}"/>
              </a:ext>
            </a:extLst>
          </p:cNvPr>
          <p:cNvSpPr/>
          <p:nvPr/>
        </p:nvSpPr>
        <p:spPr>
          <a:xfrm>
            <a:off x="1981475" y="3125659"/>
            <a:ext cx="2251478" cy="1631276"/>
          </a:xfrm>
          <a:prstGeom prst="wedgeEllipse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But what’s the difference between these 2 keys? </a:t>
            </a:r>
            <a:endParaRPr lang="en-US" sz="1100" dirty="0"/>
          </a:p>
        </p:txBody>
      </p:sp>
      <p:sp>
        <p:nvSpPr>
          <p:cNvPr id="6" name="TextBox 5">
            <a:extLst>
              <a:ext uri="{FF2B5EF4-FFF2-40B4-BE49-F238E27FC236}">
                <a16:creationId xmlns:a16="http://schemas.microsoft.com/office/drawing/2014/main" id="{AF9EFFD4-EBB0-52FA-7B10-7640AE2CC444}"/>
              </a:ext>
            </a:extLst>
          </p:cNvPr>
          <p:cNvSpPr txBox="1"/>
          <p:nvPr/>
        </p:nvSpPr>
        <p:spPr>
          <a:xfrm>
            <a:off x="6226140" y="3244334"/>
            <a:ext cx="5722849" cy="1200329"/>
          </a:xfrm>
          <a:prstGeom prst="rect">
            <a:avLst/>
          </a:prstGeom>
          <a:noFill/>
        </p:spPr>
        <p:txBody>
          <a:bodyPr wrap="none" rtlCol="0">
            <a:spAutoFit/>
          </a:bodyPr>
          <a:lstStyle/>
          <a:p>
            <a:pPr marL="285750" indent="-285750">
              <a:buFont typeface="Arial" panose="020B0604020202020204" pitchFamily="34" charset="0"/>
              <a:buChar char="•"/>
            </a:pPr>
            <a:r>
              <a:rPr lang="en-US" dirty="0"/>
              <a:t>Each one of you has a public key and a secret one.</a:t>
            </a:r>
          </a:p>
          <a:p>
            <a:pPr marL="285750" indent="-285750">
              <a:buFont typeface="Arial" panose="020B0604020202020204" pitchFamily="34" charset="0"/>
              <a:buChar char="•"/>
            </a:pPr>
            <a:r>
              <a:rPr lang="en-US" dirty="0"/>
              <a:t>The public key, everyone knows about it.</a:t>
            </a:r>
          </a:p>
          <a:p>
            <a:pPr marL="285750" indent="-285750">
              <a:buFont typeface="Arial" panose="020B0604020202020204" pitchFamily="34" charset="0"/>
              <a:buChar char="•"/>
            </a:pPr>
            <a:r>
              <a:rPr lang="en-US" dirty="0"/>
              <a:t>The secret key, or the private key, is never shared with</a:t>
            </a:r>
          </a:p>
          <a:p>
            <a:r>
              <a:rPr lang="en-US" dirty="0"/>
              <a:t> anyone, it has to be completely hidden.</a:t>
            </a:r>
          </a:p>
        </p:txBody>
      </p:sp>
      <p:sp>
        <p:nvSpPr>
          <p:cNvPr id="7" name="Slide Number Placeholder 6">
            <a:extLst>
              <a:ext uri="{FF2B5EF4-FFF2-40B4-BE49-F238E27FC236}">
                <a16:creationId xmlns:a16="http://schemas.microsoft.com/office/drawing/2014/main" id="{2C03727F-D9B9-3157-02EC-1E21CB73AA87}"/>
              </a:ext>
            </a:extLst>
          </p:cNvPr>
          <p:cNvSpPr>
            <a:spLocks noGrp="1"/>
          </p:cNvSpPr>
          <p:nvPr>
            <p:ph type="sldNum" sz="quarter" idx="12"/>
          </p:nvPr>
        </p:nvSpPr>
        <p:spPr/>
        <p:txBody>
          <a:bodyPr/>
          <a:lstStyle/>
          <a:p>
            <a:fld id="{C66EB6D3-76F6-2543-BC72-AD973460A058}" type="slidenum">
              <a:rPr lang="en-US" smtClean="0"/>
              <a:t>12</a:t>
            </a:fld>
            <a:endParaRPr lang="en-US"/>
          </a:p>
        </p:txBody>
      </p:sp>
    </p:spTree>
    <p:extLst>
      <p:ext uri="{BB962C8B-B14F-4D97-AF65-F5344CB8AC3E}">
        <p14:creationId xmlns:p14="http://schemas.microsoft.com/office/powerpoint/2010/main" val="2703343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28B8D-42C3-928F-6158-1422D8C31755}"/>
              </a:ext>
            </a:extLst>
          </p:cNvPr>
          <p:cNvSpPr>
            <a:spLocks noGrp="1"/>
          </p:cNvSpPr>
          <p:nvPr>
            <p:ph type="title"/>
          </p:nvPr>
        </p:nvSpPr>
        <p:spPr/>
        <p:txBody>
          <a:bodyPr/>
          <a:lstStyle/>
          <a:p>
            <a:r>
              <a:rPr lang="en-US" dirty="0"/>
              <a:t>How does it work?</a:t>
            </a:r>
          </a:p>
        </p:txBody>
      </p:sp>
      <p:sp>
        <p:nvSpPr>
          <p:cNvPr id="3" name="Content Placeholder 2">
            <a:extLst>
              <a:ext uri="{FF2B5EF4-FFF2-40B4-BE49-F238E27FC236}">
                <a16:creationId xmlns:a16="http://schemas.microsoft.com/office/drawing/2014/main" id="{A504618A-AE7E-1BC7-BC1D-95576E9DCC7D}"/>
              </a:ext>
            </a:extLst>
          </p:cNvPr>
          <p:cNvSpPr>
            <a:spLocks noGrp="1"/>
          </p:cNvSpPr>
          <p:nvPr>
            <p:ph idx="1"/>
          </p:nvPr>
        </p:nvSpPr>
        <p:spPr/>
        <p:txBody>
          <a:bodyPr/>
          <a:lstStyle/>
          <a:p>
            <a:r>
              <a:rPr lang="en-US" dirty="0"/>
              <a:t>We encrypt with the public key of the receiver.</a:t>
            </a:r>
          </a:p>
          <a:p>
            <a:r>
              <a:rPr lang="en-US" dirty="0"/>
              <a:t>The receiver decrypts with his own private key.</a:t>
            </a:r>
          </a:p>
          <a:p>
            <a:pPr marL="0" indent="0">
              <a:buNone/>
            </a:pPr>
            <a:endParaRPr lang="en-US" dirty="0"/>
          </a:p>
          <a:p>
            <a:endParaRPr lang="en-US" dirty="0"/>
          </a:p>
        </p:txBody>
      </p:sp>
      <p:pic>
        <p:nvPicPr>
          <p:cNvPr id="10" name="Picture 2" descr="Public-key cryptography - Wikipedia">
            <a:extLst>
              <a:ext uri="{FF2B5EF4-FFF2-40B4-BE49-F238E27FC236}">
                <a16:creationId xmlns:a16="http://schemas.microsoft.com/office/drawing/2014/main" id="{DBADB202-5EFC-00D7-4FFE-72C174D549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3951" y="2973974"/>
            <a:ext cx="3784098" cy="3708416"/>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0">
            <a:extLst>
              <a:ext uri="{FF2B5EF4-FFF2-40B4-BE49-F238E27FC236}">
                <a16:creationId xmlns:a16="http://schemas.microsoft.com/office/drawing/2014/main" id="{E4649A73-7C8A-B1E3-DB1E-A802509360C6}"/>
              </a:ext>
            </a:extLst>
          </p:cNvPr>
          <p:cNvSpPr>
            <a:spLocks noGrp="1"/>
          </p:cNvSpPr>
          <p:nvPr>
            <p:ph type="sldNum" sz="quarter" idx="12"/>
          </p:nvPr>
        </p:nvSpPr>
        <p:spPr/>
        <p:txBody>
          <a:bodyPr/>
          <a:lstStyle/>
          <a:p>
            <a:fld id="{C66EB6D3-76F6-2543-BC72-AD973460A058}" type="slidenum">
              <a:rPr lang="en-US" smtClean="0"/>
              <a:t>13</a:t>
            </a:fld>
            <a:endParaRPr lang="en-US"/>
          </a:p>
        </p:txBody>
      </p:sp>
    </p:spTree>
    <p:extLst>
      <p:ext uri="{BB962C8B-B14F-4D97-AF65-F5344CB8AC3E}">
        <p14:creationId xmlns:p14="http://schemas.microsoft.com/office/powerpoint/2010/main" val="2010243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63C67-7010-560D-CB97-EF17ADAE71E7}"/>
              </a:ext>
            </a:extLst>
          </p:cNvPr>
          <p:cNvSpPr>
            <a:spLocks noGrp="1"/>
          </p:cNvSpPr>
          <p:nvPr>
            <p:ph type="title"/>
          </p:nvPr>
        </p:nvSpPr>
        <p:spPr/>
        <p:txBody>
          <a:bodyPr/>
          <a:lstStyle/>
          <a:p>
            <a:r>
              <a:rPr lang="en-US" dirty="0"/>
              <a:t>Diffie Hellman’s algorithm</a:t>
            </a:r>
          </a:p>
        </p:txBody>
      </p:sp>
      <p:sp>
        <p:nvSpPr>
          <p:cNvPr id="3" name="Content Placeholder 2">
            <a:extLst>
              <a:ext uri="{FF2B5EF4-FFF2-40B4-BE49-F238E27FC236}">
                <a16:creationId xmlns:a16="http://schemas.microsoft.com/office/drawing/2014/main" id="{73C9956D-FC1F-AC5F-2105-3D94021FD800}"/>
              </a:ext>
            </a:extLst>
          </p:cNvPr>
          <p:cNvSpPr>
            <a:spLocks noGrp="1"/>
          </p:cNvSpPr>
          <p:nvPr>
            <p:ph idx="1"/>
          </p:nvPr>
        </p:nvSpPr>
        <p:spPr/>
        <p:txBody>
          <a:bodyPr/>
          <a:lstStyle/>
          <a:p>
            <a:r>
              <a:rPr lang="en-US" dirty="0"/>
              <a:t>A method for two parties to securely share a secret key over an insecure channel.</a:t>
            </a:r>
          </a:p>
        </p:txBody>
      </p:sp>
      <p:pic>
        <p:nvPicPr>
          <p:cNvPr id="6" name="Picture 5" descr="A computer screen shot of a computer&#10;&#10;AI-generated content may be incorrect.">
            <a:extLst>
              <a:ext uri="{FF2B5EF4-FFF2-40B4-BE49-F238E27FC236}">
                <a16:creationId xmlns:a16="http://schemas.microsoft.com/office/drawing/2014/main" id="{D7986C02-819B-BB38-526B-047D2D711BB9}"/>
              </a:ext>
            </a:extLst>
          </p:cNvPr>
          <p:cNvPicPr>
            <a:picLocks noChangeAspect="1"/>
          </p:cNvPicPr>
          <p:nvPr/>
        </p:nvPicPr>
        <p:blipFill>
          <a:blip r:embed="rId2"/>
          <a:srcRect t="6999" r="21628" b="7234"/>
          <a:stretch>
            <a:fillRect/>
          </a:stretch>
        </p:blipFill>
        <p:spPr>
          <a:xfrm>
            <a:off x="3375660" y="2771562"/>
            <a:ext cx="5440680" cy="3721313"/>
          </a:xfrm>
          <a:prstGeom prst="rect">
            <a:avLst/>
          </a:prstGeom>
        </p:spPr>
      </p:pic>
      <p:sp>
        <p:nvSpPr>
          <p:cNvPr id="7" name="Slide Number Placeholder 6">
            <a:extLst>
              <a:ext uri="{FF2B5EF4-FFF2-40B4-BE49-F238E27FC236}">
                <a16:creationId xmlns:a16="http://schemas.microsoft.com/office/drawing/2014/main" id="{DBE8DEBD-F979-8A1A-5A14-F9CF8A4998F1}"/>
              </a:ext>
            </a:extLst>
          </p:cNvPr>
          <p:cNvSpPr>
            <a:spLocks noGrp="1"/>
          </p:cNvSpPr>
          <p:nvPr>
            <p:ph type="sldNum" sz="quarter" idx="12"/>
          </p:nvPr>
        </p:nvSpPr>
        <p:spPr/>
        <p:txBody>
          <a:bodyPr/>
          <a:lstStyle/>
          <a:p>
            <a:fld id="{C66EB6D3-76F6-2543-BC72-AD973460A058}" type="slidenum">
              <a:rPr lang="en-US" smtClean="0"/>
              <a:t>14</a:t>
            </a:fld>
            <a:endParaRPr lang="en-US"/>
          </a:p>
        </p:txBody>
      </p:sp>
    </p:spTree>
    <p:extLst>
      <p:ext uri="{BB962C8B-B14F-4D97-AF65-F5344CB8AC3E}">
        <p14:creationId xmlns:p14="http://schemas.microsoft.com/office/powerpoint/2010/main" val="1168669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ownload Generic Person Icon Profile ...">
            <a:extLst>
              <a:ext uri="{FF2B5EF4-FFF2-40B4-BE49-F238E27FC236}">
                <a16:creationId xmlns:a16="http://schemas.microsoft.com/office/drawing/2014/main" id="{E9B68B2E-5004-9374-44B7-73C8D5AB31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9298" y="3146893"/>
            <a:ext cx="2606293" cy="2617928"/>
          </a:xfrm>
          <a:prstGeom prst="rect">
            <a:avLst/>
          </a:prstGeom>
          <a:noFill/>
          <a:extLst>
            <a:ext uri="{909E8E84-426E-40DD-AFC4-6F175D3DCCD1}">
              <a14:hiddenFill xmlns:a14="http://schemas.microsoft.com/office/drawing/2010/main">
                <a:solidFill>
                  <a:srgbClr val="FFFFFF"/>
                </a:solidFill>
              </a14:hiddenFill>
            </a:ext>
          </a:extLst>
        </p:spPr>
      </p:pic>
      <p:sp>
        <p:nvSpPr>
          <p:cNvPr id="5" name="Oval Callout 4">
            <a:extLst>
              <a:ext uri="{FF2B5EF4-FFF2-40B4-BE49-F238E27FC236}">
                <a16:creationId xmlns:a16="http://schemas.microsoft.com/office/drawing/2014/main" id="{E404CF29-4568-3C6D-4D85-AA033E127E04}"/>
              </a:ext>
            </a:extLst>
          </p:cNvPr>
          <p:cNvSpPr/>
          <p:nvPr/>
        </p:nvSpPr>
        <p:spPr>
          <a:xfrm>
            <a:off x="5279479" y="858070"/>
            <a:ext cx="3790575" cy="2737707"/>
          </a:xfrm>
          <a:prstGeom prst="wedgeEllipse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But what if the hacker got his hands on the public key, updated it, and then the code go encrypted by the hacker’s public key? This way he can decrypt the message easily!!!!</a:t>
            </a:r>
            <a:endParaRPr lang="en-US" sz="1100" dirty="0"/>
          </a:p>
        </p:txBody>
      </p:sp>
      <p:sp>
        <p:nvSpPr>
          <p:cNvPr id="6" name="Slide Number Placeholder 5">
            <a:extLst>
              <a:ext uri="{FF2B5EF4-FFF2-40B4-BE49-F238E27FC236}">
                <a16:creationId xmlns:a16="http://schemas.microsoft.com/office/drawing/2014/main" id="{5EB1EFFD-CF7B-B5EA-4753-6BFFF51B665D}"/>
              </a:ext>
            </a:extLst>
          </p:cNvPr>
          <p:cNvSpPr>
            <a:spLocks noGrp="1"/>
          </p:cNvSpPr>
          <p:nvPr>
            <p:ph type="sldNum" sz="quarter" idx="12"/>
          </p:nvPr>
        </p:nvSpPr>
        <p:spPr/>
        <p:txBody>
          <a:bodyPr/>
          <a:lstStyle/>
          <a:p>
            <a:fld id="{C66EB6D3-76F6-2543-BC72-AD973460A058}" type="slidenum">
              <a:rPr lang="en-US" smtClean="0"/>
              <a:t>15</a:t>
            </a:fld>
            <a:endParaRPr lang="en-US"/>
          </a:p>
        </p:txBody>
      </p:sp>
    </p:spTree>
    <p:extLst>
      <p:ext uri="{BB962C8B-B14F-4D97-AF65-F5344CB8AC3E}">
        <p14:creationId xmlns:p14="http://schemas.microsoft.com/office/powerpoint/2010/main" val="170271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72397-F2C3-2E70-4C3E-A61B1E4B0150}"/>
              </a:ext>
            </a:extLst>
          </p:cNvPr>
          <p:cNvSpPr>
            <a:spLocks noGrp="1"/>
          </p:cNvSpPr>
          <p:nvPr>
            <p:ph type="title"/>
          </p:nvPr>
        </p:nvSpPr>
        <p:spPr/>
        <p:txBody>
          <a:bodyPr/>
          <a:lstStyle/>
          <a:p>
            <a:r>
              <a:rPr lang="en-US" dirty="0"/>
              <a:t>Cryptographic hash function </a:t>
            </a:r>
          </a:p>
        </p:txBody>
      </p:sp>
      <p:sp>
        <p:nvSpPr>
          <p:cNvPr id="3" name="Content Placeholder 2">
            <a:extLst>
              <a:ext uri="{FF2B5EF4-FFF2-40B4-BE49-F238E27FC236}">
                <a16:creationId xmlns:a16="http://schemas.microsoft.com/office/drawing/2014/main" id="{EEA29746-C3E7-B92F-35B7-6475616E5D2C}"/>
              </a:ext>
            </a:extLst>
          </p:cNvPr>
          <p:cNvSpPr>
            <a:spLocks noGrp="1"/>
          </p:cNvSpPr>
          <p:nvPr>
            <p:ph idx="1"/>
          </p:nvPr>
        </p:nvSpPr>
        <p:spPr/>
        <p:txBody>
          <a:bodyPr/>
          <a:lstStyle/>
          <a:p>
            <a:r>
              <a:rPr lang="en-US" dirty="0"/>
              <a:t>A function that takes an input (message) and produces a fixed-size string of bytes (the hash or digest).</a:t>
            </a:r>
          </a:p>
          <a:p>
            <a:r>
              <a:rPr lang="en-US" dirty="0"/>
              <a:t>The output is unique for different inputs (with very high probability).</a:t>
            </a:r>
          </a:p>
          <a:p>
            <a:endParaRPr lang="en-US" dirty="0"/>
          </a:p>
        </p:txBody>
      </p:sp>
      <p:pic>
        <p:nvPicPr>
          <p:cNvPr id="7172" name="Picture 4" descr="Hashing Algorithms. The functions that empower and protect… | by SHREYANSH  SAXENA | Nybles | Medium">
            <a:extLst>
              <a:ext uri="{FF2B5EF4-FFF2-40B4-BE49-F238E27FC236}">
                <a16:creationId xmlns:a16="http://schemas.microsoft.com/office/drawing/2014/main" id="{D41A2A3D-F681-4378-6EA0-C52CD458A3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6470" y="3625622"/>
            <a:ext cx="5979060" cy="299935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EB01F2E-F012-A39C-C387-409F0B2D7810}"/>
              </a:ext>
            </a:extLst>
          </p:cNvPr>
          <p:cNvSpPr>
            <a:spLocks noGrp="1"/>
          </p:cNvSpPr>
          <p:nvPr>
            <p:ph type="sldNum" sz="quarter" idx="12"/>
          </p:nvPr>
        </p:nvSpPr>
        <p:spPr/>
        <p:txBody>
          <a:bodyPr/>
          <a:lstStyle/>
          <a:p>
            <a:fld id="{C66EB6D3-76F6-2543-BC72-AD973460A058}" type="slidenum">
              <a:rPr lang="en-US" smtClean="0"/>
              <a:t>16</a:t>
            </a:fld>
            <a:endParaRPr lang="en-US"/>
          </a:p>
        </p:txBody>
      </p:sp>
    </p:spTree>
    <p:extLst>
      <p:ext uri="{BB962C8B-B14F-4D97-AF65-F5344CB8AC3E}">
        <p14:creationId xmlns:p14="http://schemas.microsoft.com/office/powerpoint/2010/main" val="3595434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F68FA-C83B-E944-684B-0AB3CC77AFE5}"/>
              </a:ext>
            </a:extLst>
          </p:cNvPr>
          <p:cNvSpPr>
            <a:spLocks noGrp="1"/>
          </p:cNvSpPr>
          <p:nvPr>
            <p:ph type="title"/>
          </p:nvPr>
        </p:nvSpPr>
        <p:spPr/>
        <p:txBody>
          <a:bodyPr/>
          <a:lstStyle/>
          <a:p>
            <a:r>
              <a:rPr lang="en-US" dirty="0"/>
              <a:t>Digital Signature </a:t>
            </a:r>
          </a:p>
        </p:txBody>
      </p:sp>
      <p:sp>
        <p:nvSpPr>
          <p:cNvPr id="3" name="Content Placeholder 2">
            <a:extLst>
              <a:ext uri="{FF2B5EF4-FFF2-40B4-BE49-F238E27FC236}">
                <a16:creationId xmlns:a16="http://schemas.microsoft.com/office/drawing/2014/main" id="{EEA22461-24E0-4D5D-9835-D7F43EDB0B40}"/>
              </a:ext>
            </a:extLst>
          </p:cNvPr>
          <p:cNvSpPr>
            <a:spLocks noGrp="1"/>
          </p:cNvSpPr>
          <p:nvPr>
            <p:ph idx="1"/>
          </p:nvPr>
        </p:nvSpPr>
        <p:spPr/>
        <p:txBody>
          <a:bodyPr>
            <a:normAutofit/>
          </a:bodyPr>
          <a:lstStyle/>
          <a:p>
            <a:r>
              <a:rPr lang="en-US" sz="1600" dirty="0"/>
              <a:t>A digital signature is a cryptographic technique used to verify the authenticity and integrity of a message, document, or software.</a:t>
            </a:r>
          </a:p>
          <a:p>
            <a:r>
              <a:rPr lang="en-US" sz="1600" dirty="0"/>
              <a:t>The sender generates a hash of the message.</a:t>
            </a:r>
          </a:p>
          <a:p>
            <a:r>
              <a:rPr lang="en-US" sz="1600" dirty="0"/>
              <a:t>The hash is encrypted with the sender’s private key → this forms the digital signature.</a:t>
            </a:r>
          </a:p>
          <a:p>
            <a:r>
              <a:rPr lang="en-US" sz="1600" dirty="0"/>
              <a:t>The recipient decrypts the signature with the sender’s public key and compares the hash with the received message.</a:t>
            </a:r>
          </a:p>
          <a:p>
            <a:endParaRPr lang="en-US" sz="1600" dirty="0"/>
          </a:p>
        </p:txBody>
      </p:sp>
      <p:pic>
        <p:nvPicPr>
          <p:cNvPr id="9218" name="Picture 2" descr="Digital Signature Definition - What is a digital signature?">
            <a:extLst>
              <a:ext uri="{FF2B5EF4-FFF2-40B4-BE49-F238E27FC236}">
                <a16:creationId xmlns:a16="http://schemas.microsoft.com/office/drawing/2014/main" id="{4A37BBCF-60DA-0800-D680-B9BC05EEA6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6220" y="3429000"/>
            <a:ext cx="5979559" cy="3187541"/>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124DE611-5799-B31D-A7DD-4437D5C32DDE}"/>
              </a:ext>
            </a:extLst>
          </p:cNvPr>
          <p:cNvSpPr>
            <a:spLocks noGrp="1"/>
          </p:cNvSpPr>
          <p:nvPr>
            <p:ph type="sldNum" sz="quarter" idx="12"/>
          </p:nvPr>
        </p:nvSpPr>
        <p:spPr/>
        <p:txBody>
          <a:bodyPr/>
          <a:lstStyle/>
          <a:p>
            <a:fld id="{C66EB6D3-76F6-2543-BC72-AD973460A058}" type="slidenum">
              <a:rPr lang="en-US" smtClean="0"/>
              <a:t>17</a:t>
            </a:fld>
            <a:endParaRPr lang="en-US"/>
          </a:p>
        </p:txBody>
      </p:sp>
    </p:spTree>
    <p:extLst>
      <p:ext uri="{BB962C8B-B14F-4D97-AF65-F5344CB8AC3E}">
        <p14:creationId xmlns:p14="http://schemas.microsoft.com/office/powerpoint/2010/main" val="6919202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F6245F-9228-D672-5351-AE37934A3573}"/>
            </a:ext>
          </a:extLst>
        </p:cNvPr>
        <p:cNvGrpSpPr/>
        <p:nvPr/>
      </p:nvGrpSpPr>
      <p:grpSpPr>
        <a:xfrm>
          <a:off x="0" y="0"/>
          <a:ext cx="0" cy="0"/>
          <a:chOff x="0" y="0"/>
          <a:chExt cx="0" cy="0"/>
        </a:xfrm>
      </p:grpSpPr>
      <p:pic>
        <p:nvPicPr>
          <p:cNvPr id="4" name="Picture 2" descr="Download Generic Person Icon Profile ...">
            <a:extLst>
              <a:ext uri="{FF2B5EF4-FFF2-40B4-BE49-F238E27FC236}">
                <a16:creationId xmlns:a16="http://schemas.microsoft.com/office/drawing/2014/main" id="{754B85E6-4759-4018-5DF7-826FC2D99B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9298" y="3146893"/>
            <a:ext cx="2606293" cy="2617928"/>
          </a:xfrm>
          <a:prstGeom prst="rect">
            <a:avLst/>
          </a:prstGeom>
          <a:noFill/>
          <a:extLst>
            <a:ext uri="{909E8E84-426E-40DD-AFC4-6F175D3DCCD1}">
              <a14:hiddenFill xmlns:a14="http://schemas.microsoft.com/office/drawing/2010/main">
                <a:solidFill>
                  <a:srgbClr val="FFFFFF"/>
                </a:solidFill>
              </a14:hiddenFill>
            </a:ext>
          </a:extLst>
        </p:spPr>
      </p:pic>
      <p:sp>
        <p:nvSpPr>
          <p:cNvPr id="5" name="Oval Callout 4">
            <a:extLst>
              <a:ext uri="{FF2B5EF4-FFF2-40B4-BE49-F238E27FC236}">
                <a16:creationId xmlns:a16="http://schemas.microsoft.com/office/drawing/2014/main" id="{3FD34A9E-BA86-BEF4-7592-7BC2F97B548C}"/>
              </a:ext>
            </a:extLst>
          </p:cNvPr>
          <p:cNvSpPr/>
          <p:nvPr/>
        </p:nvSpPr>
        <p:spPr>
          <a:xfrm>
            <a:off x="5279479" y="858070"/>
            <a:ext cx="3790575" cy="2737707"/>
          </a:xfrm>
          <a:prstGeom prst="wedgeEllipse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But what if we combined both ways of cryptography, symmetric and asymmetric cryptography? Wouldn’t be more secure? </a:t>
            </a:r>
            <a:endParaRPr lang="en-US" sz="1100" dirty="0"/>
          </a:p>
        </p:txBody>
      </p:sp>
      <p:sp>
        <p:nvSpPr>
          <p:cNvPr id="2" name="Slide Number Placeholder 1">
            <a:extLst>
              <a:ext uri="{FF2B5EF4-FFF2-40B4-BE49-F238E27FC236}">
                <a16:creationId xmlns:a16="http://schemas.microsoft.com/office/drawing/2014/main" id="{0515EE3B-B002-3FBA-BD4B-D79B6B386617}"/>
              </a:ext>
            </a:extLst>
          </p:cNvPr>
          <p:cNvSpPr>
            <a:spLocks noGrp="1"/>
          </p:cNvSpPr>
          <p:nvPr>
            <p:ph type="sldNum" sz="quarter" idx="12"/>
          </p:nvPr>
        </p:nvSpPr>
        <p:spPr/>
        <p:txBody>
          <a:bodyPr/>
          <a:lstStyle/>
          <a:p>
            <a:fld id="{C66EB6D3-76F6-2543-BC72-AD973460A058}" type="slidenum">
              <a:rPr lang="en-US" smtClean="0"/>
              <a:t>18</a:t>
            </a:fld>
            <a:endParaRPr lang="en-US"/>
          </a:p>
        </p:txBody>
      </p:sp>
    </p:spTree>
    <p:extLst>
      <p:ext uri="{BB962C8B-B14F-4D97-AF65-F5344CB8AC3E}">
        <p14:creationId xmlns:p14="http://schemas.microsoft.com/office/powerpoint/2010/main" val="2981452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33283-1ED0-7902-0770-85DCCB90CEF0}"/>
              </a:ext>
            </a:extLst>
          </p:cNvPr>
          <p:cNvSpPr>
            <a:spLocks noGrp="1"/>
          </p:cNvSpPr>
          <p:nvPr>
            <p:ph type="title"/>
          </p:nvPr>
        </p:nvSpPr>
        <p:spPr/>
        <p:txBody>
          <a:bodyPr/>
          <a:lstStyle/>
          <a:p>
            <a:r>
              <a:rPr lang="en-US" dirty="0"/>
              <a:t>Cryptosystems</a:t>
            </a:r>
          </a:p>
        </p:txBody>
      </p:sp>
      <p:sp>
        <p:nvSpPr>
          <p:cNvPr id="3" name="Content Placeholder 2">
            <a:extLst>
              <a:ext uri="{FF2B5EF4-FFF2-40B4-BE49-F238E27FC236}">
                <a16:creationId xmlns:a16="http://schemas.microsoft.com/office/drawing/2014/main" id="{835BB883-3607-6162-D13E-0CDC8D635344}"/>
              </a:ext>
            </a:extLst>
          </p:cNvPr>
          <p:cNvSpPr>
            <a:spLocks noGrp="1"/>
          </p:cNvSpPr>
          <p:nvPr>
            <p:ph idx="1"/>
          </p:nvPr>
        </p:nvSpPr>
        <p:spPr/>
        <p:txBody>
          <a:bodyPr>
            <a:normAutofit/>
          </a:bodyPr>
          <a:lstStyle/>
          <a:p>
            <a:r>
              <a:rPr lang="en-US" sz="2000" dirty="0"/>
              <a:t>It’s a combination of both, symmetric and asymmetric cryptography.</a:t>
            </a:r>
          </a:p>
          <a:p>
            <a:r>
              <a:rPr lang="en-US" sz="2000" dirty="0"/>
              <a:t>It is a structured collection of algorithms, keys, and procedures used to provide secure communication.</a:t>
            </a:r>
          </a:p>
          <a:p>
            <a:r>
              <a:rPr lang="en-US" sz="2000" dirty="0"/>
              <a:t>It ensures confidentiality, integrity, authenticity, and non-repudiation of information.</a:t>
            </a:r>
          </a:p>
          <a:p>
            <a:r>
              <a:rPr lang="en-US" sz="2000" dirty="0"/>
              <a:t>Encryption: </a:t>
            </a:r>
          </a:p>
          <a:p>
            <a:pPr marL="914400" lvl="1" indent="-457200">
              <a:buFont typeface="+mj-lt"/>
              <a:buAutoNum type="arabicPeriod"/>
            </a:pPr>
            <a:r>
              <a:rPr lang="en-US" sz="1600" dirty="0" err="1"/>
              <a:t>hash+private</a:t>
            </a:r>
            <a:r>
              <a:rPr lang="en-US" sz="1600" dirty="0"/>
              <a:t> key= signature </a:t>
            </a:r>
          </a:p>
          <a:p>
            <a:pPr marL="914400" lvl="1" indent="-457200">
              <a:buFont typeface="+mj-lt"/>
              <a:buAutoNum type="arabicPeriod"/>
            </a:pPr>
            <a:r>
              <a:rPr lang="en-US" sz="1600" dirty="0"/>
              <a:t>We encrypt the result with the recipient’s public key</a:t>
            </a:r>
          </a:p>
          <a:p>
            <a:pPr marL="914400" lvl="1" indent="-457200">
              <a:buFont typeface="+mj-lt"/>
              <a:buAutoNum type="arabicPeriod"/>
            </a:pPr>
            <a:r>
              <a:rPr lang="en-US" sz="1600" dirty="0"/>
              <a:t>The recipient decrypts with his own private key then verifies the sender’s signature with the sender’s public key</a:t>
            </a:r>
          </a:p>
          <a:p>
            <a:pPr marL="914400" lvl="1" indent="-457200">
              <a:buFont typeface="+mj-lt"/>
              <a:buAutoNum type="arabicPeriod"/>
            </a:pPr>
            <a:r>
              <a:rPr lang="en-US" sz="1600" dirty="0"/>
              <a:t>If v=1 </a:t>
            </a:r>
            <a:r>
              <a:rPr lang="en-US" sz="1600" dirty="0">
                <a:sym typeface="Wingdings" pitchFamily="2" charset="2"/>
              </a:rPr>
              <a:t> verified </a:t>
            </a:r>
          </a:p>
          <a:p>
            <a:r>
              <a:rPr lang="en-US" sz="2000" dirty="0">
                <a:sym typeface="Wingdings" pitchFamily="2" charset="2"/>
              </a:rPr>
              <a:t>This way we ensure authenticity, confidentiality, integrity.</a:t>
            </a:r>
            <a:endParaRPr lang="en-US" sz="2000" dirty="0"/>
          </a:p>
          <a:p>
            <a:endParaRPr lang="en-US" sz="2000" dirty="0"/>
          </a:p>
        </p:txBody>
      </p:sp>
      <p:sp>
        <p:nvSpPr>
          <p:cNvPr id="4" name="Slide Number Placeholder 3">
            <a:extLst>
              <a:ext uri="{FF2B5EF4-FFF2-40B4-BE49-F238E27FC236}">
                <a16:creationId xmlns:a16="http://schemas.microsoft.com/office/drawing/2014/main" id="{10E6D9FE-BBD4-0574-BC11-024C1F64EB85}"/>
              </a:ext>
            </a:extLst>
          </p:cNvPr>
          <p:cNvSpPr>
            <a:spLocks noGrp="1"/>
          </p:cNvSpPr>
          <p:nvPr>
            <p:ph type="sldNum" sz="quarter" idx="12"/>
          </p:nvPr>
        </p:nvSpPr>
        <p:spPr/>
        <p:txBody>
          <a:bodyPr/>
          <a:lstStyle/>
          <a:p>
            <a:fld id="{C66EB6D3-76F6-2543-BC72-AD973460A058}" type="slidenum">
              <a:rPr lang="en-US" smtClean="0"/>
              <a:t>19</a:t>
            </a:fld>
            <a:endParaRPr lang="en-US"/>
          </a:p>
        </p:txBody>
      </p:sp>
    </p:spTree>
    <p:extLst>
      <p:ext uri="{BB962C8B-B14F-4D97-AF65-F5344CB8AC3E}">
        <p14:creationId xmlns:p14="http://schemas.microsoft.com/office/powerpoint/2010/main" val="3661090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7DEAA-4F6D-AE26-B4F1-5B44078E57AF}"/>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96DB28E5-A4B6-05C6-4D5D-234CF8B50927}"/>
              </a:ext>
            </a:extLst>
          </p:cNvPr>
          <p:cNvSpPr>
            <a:spLocks noGrp="1"/>
          </p:cNvSpPr>
          <p:nvPr>
            <p:ph idx="1"/>
          </p:nvPr>
        </p:nvSpPr>
        <p:spPr/>
        <p:txBody>
          <a:bodyPr/>
          <a:lstStyle/>
          <a:p>
            <a:r>
              <a:rPr lang="en-US" dirty="0"/>
              <a:t>Introduction to cryptography</a:t>
            </a:r>
          </a:p>
          <a:p>
            <a:r>
              <a:rPr lang="en-US" dirty="0"/>
              <a:t>Symmetric cryptography</a:t>
            </a:r>
          </a:p>
          <a:p>
            <a:r>
              <a:rPr lang="en-US" dirty="0"/>
              <a:t>Asymmetric cryptography</a:t>
            </a:r>
          </a:p>
          <a:p>
            <a:r>
              <a:rPr lang="en-US" dirty="0"/>
              <a:t>How to protect yourself from MITMA</a:t>
            </a:r>
          </a:p>
          <a:p>
            <a:r>
              <a:rPr lang="en-US" dirty="0"/>
              <a:t>Browser security</a:t>
            </a:r>
          </a:p>
        </p:txBody>
      </p:sp>
      <p:sp>
        <p:nvSpPr>
          <p:cNvPr id="4" name="Slide Number Placeholder 3">
            <a:extLst>
              <a:ext uri="{FF2B5EF4-FFF2-40B4-BE49-F238E27FC236}">
                <a16:creationId xmlns:a16="http://schemas.microsoft.com/office/drawing/2014/main" id="{42D45A5B-0FFD-0A98-3A1A-2C1B56EEE65D}"/>
              </a:ext>
            </a:extLst>
          </p:cNvPr>
          <p:cNvSpPr>
            <a:spLocks noGrp="1"/>
          </p:cNvSpPr>
          <p:nvPr>
            <p:ph type="sldNum" sz="quarter" idx="12"/>
          </p:nvPr>
        </p:nvSpPr>
        <p:spPr/>
        <p:txBody>
          <a:bodyPr/>
          <a:lstStyle/>
          <a:p>
            <a:fld id="{C66EB6D3-76F6-2543-BC72-AD973460A058}" type="slidenum">
              <a:rPr lang="en-US" smtClean="0"/>
              <a:t>2</a:t>
            </a:fld>
            <a:endParaRPr lang="en-US"/>
          </a:p>
        </p:txBody>
      </p:sp>
    </p:spTree>
    <p:extLst>
      <p:ext uri="{BB962C8B-B14F-4D97-AF65-F5344CB8AC3E}">
        <p14:creationId xmlns:p14="http://schemas.microsoft.com/office/powerpoint/2010/main" val="42754442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DEC33-00A0-112D-5855-6CE026EC2624}"/>
              </a:ext>
            </a:extLst>
          </p:cNvPr>
          <p:cNvSpPr>
            <a:spLocks noGrp="1"/>
          </p:cNvSpPr>
          <p:nvPr>
            <p:ph type="title"/>
          </p:nvPr>
        </p:nvSpPr>
        <p:spPr/>
        <p:txBody>
          <a:bodyPr/>
          <a:lstStyle/>
          <a:p>
            <a:r>
              <a:rPr lang="en-US" dirty="0"/>
              <a:t>How to protect yourself from Man-in-the-middle attacks?</a:t>
            </a:r>
          </a:p>
        </p:txBody>
      </p:sp>
      <p:sp>
        <p:nvSpPr>
          <p:cNvPr id="3" name="Content Placeholder 2">
            <a:extLst>
              <a:ext uri="{FF2B5EF4-FFF2-40B4-BE49-F238E27FC236}">
                <a16:creationId xmlns:a16="http://schemas.microsoft.com/office/drawing/2014/main" id="{22B29CF0-CCE0-BA09-2616-E6C7F846BEC9}"/>
              </a:ext>
            </a:extLst>
          </p:cNvPr>
          <p:cNvSpPr>
            <a:spLocks noGrp="1"/>
          </p:cNvSpPr>
          <p:nvPr>
            <p:ph idx="1"/>
          </p:nvPr>
        </p:nvSpPr>
        <p:spPr>
          <a:xfrm>
            <a:off x="838200" y="2141537"/>
            <a:ext cx="10515600" cy="4351338"/>
          </a:xfrm>
        </p:spPr>
        <p:txBody>
          <a:bodyPr/>
          <a:lstStyle/>
          <a:p>
            <a:r>
              <a:rPr lang="en-US" sz="3600" dirty="0"/>
              <a:t>There are three concepts in cybersecurity:</a:t>
            </a:r>
          </a:p>
          <a:p>
            <a:pPr marL="971550" lvl="1" indent="-514350">
              <a:buFont typeface="+mj-lt"/>
              <a:buAutoNum type="arabicPeriod"/>
            </a:pPr>
            <a:r>
              <a:rPr lang="en-US" sz="3200" dirty="0"/>
              <a:t>Short authenticated strings (SAS)</a:t>
            </a:r>
          </a:p>
          <a:p>
            <a:pPr marL="971550" lvl="1" indent="-514350">
              <a:buFont typeface="+mj-lt"/>
              <a:buAutoNum type="arabicPeriod"/>
            </a:pPr>
            <a:r>
              <a:rPr lang="en-US" sz="3200" dirty="0"/>
              <a:t>Web of trust</a:t>
            </a:r>
          </a:p>
          <a:p>
            <a:pPr marL="971550" lvl="1" indent="-514350">
              <a:buFont typeface="+mj-lt"/>
              <a:buAutoNum type="arabicPeriod"/>
            </a:pPr>
            <a:r>
              <a:rPr lang="en-US" sz="3200" dirty="0"/>
              <a:t>Chain of trust</a:t>
            </a:r>
          </a:p>
          <a:p>
            <a:pPr marL="457200" lvl="1" indent="0">
              <a:buNone/>
            </a:pPr>
            <a:endParaRPr lang="en-US" dirty="0"/>
          </a:p>
        </p:txBody>
      </p:sp>
      <p:sp>
        <p:nvSpPr>
          <p:cNvPr id="4" name="Slide Number Placeholder 3">
            <a:extLst>
              <a:ext uri="{FF2B5EF4-FFF2-40B4-BE49-F238E27FC236}">
                <a16:creationId xmlns:a16="http://schemas.microsoft.com/office/drawing/2014/main" id="{3944C07E-5A93-B213-32A6-6F362B8FB65E}"/>
              </a:ext>
            </a:extLst>
          </p:cNvPr>
          <p:cNvSpPr>
            <a:spLocks noGrp="1"/>
          </p:cNvSpPr>
          <p:nvPr>
            <p:ph type="sldNum" sz="quarter" idx="12"/>
          </p:nvPr>
        </p:nvSpPr>
        <p:spPr/>
        <p:txBody>
          <a:bodyPr/>
          <a:lstStyle/>
          <a:p>
            <a:fld id="{C66EB6D3-76F6-2543-BC72-AD973460A058}" type="slidenum">
              <a:rPr lang="en-US" smtClean="0"/>
              <a:t>20</a:t>
            </a:fld>
            <a:endParaRPr lang="en-US"/>
          </a:p>
        </p:txBody>
      </p:sp>
    </p:spTree>
    <p:extLst>
      <p:ext uri="{BB962C8B-B14F-4D97-AF65-F5344CB8AC3E}">
        <p14:creationId xmlns:p14="http://schemas.microsoft.com/office/powerpoint/2010/main" val="1970171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3B3B0-EFFB-54E4-7345-B700DD33B438}"/>
              </a:ext>
            </a:extLst>
          </p:cNvPr>
          <p:cNvSpPr>
            <a:spLocks noGrp="1"/>
          </p:cNvSpPr>
          <p:nvPr>
            <p:ph type="title"/>
          </p:nvPr>
        </p:nvSpPr>
        <p:spPr/>
        <p:txBody>
          <a:bodyPr/>
          <a:lstStyle/>
          <a:p>
            <a:r>
              <a:rPr lang="en-US" dirty="0"/>
              <a:t>1. SAS</a:t>
            </a:r>
          </a:p>
        </p:txBody>
      </p:sp>
      <p:sp>
        <p:nvSpPr>
          <p:cNvPr id="3" name="Content Placeholder 2">
            <a:extLst>
              <a:ext uri="{FF2B5EF4-FFF2-40B4-BE49-F238E27FC236}">
                <a16:creationId xmlns:a16="http://schemas.microsoft.com/office/drawing/2014/main" id="{07C77C29-E8D2-E987-3607-1571A3DC376C}"/>
              </a:ext>
            </a:extLst>
          </p:cNvPr>
          <p:cNvSpPr>
            <a:spLocks noGrp="1"/>
          </p:cNvSpPr>
          <p:nvPr>
            <p:ph idx="1"/>
          </p:nvPr>
        </p:nvSpPr>
        <p:spPr/>
        <p:txBody>
          <a:bodyPr/>
          <a:lstStyle/>
          <a:p>
            <a:pPr marL="0" indent="0">
              <a:buNone/>
            </a:pPr>
            <a:endParaRPr lang="en-US" dirty="0"/>
          </a:p>
        </p:txBody>
      </p:sp>
      <p:pic>
        <p:nvPicPr>
          <p:cNvPr id="4" name="Picture 2" descr="Download Generic Person Icon Profile ...">
            <a:extLst>
              <a:ext uri="{FF2B5EF4-FFF2-40B4-BE49-F238E27FC236}">
                <a16:creationId xmlns:a16="http://schemas.microsoft.com/office/drawing/2014/main" id="{3015CE14-6098-6243-69D2-38020AEE3F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987399"/>
            <a:ext cx="1795908" cy="18039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ownload Generic Person Icon Profile ...">
            <a:extLst>
              <a:ext uri="{FF2B5EF4-FFF2-40B4-BE49-F238E27FC236}">
                <a16:creationId xmlns:a16="http://schemas.microsoft.com/office/drawing/2014/main" id="{4F282F94-0B91-7F44-F2F0-E16D36D9B5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4140" y="2987399"/>
            <a:ext cx="1795908" cy="1803925"/>
          </a:xfrm>
          <a:prstGeom prst="rect">
            <a:avLst/>
          </a:prstGeom>
          <a:noFill/>
          <a:extLst>
            <a:ext uri="{909E8E84-426E-40DD-AFC4-6F175D3DCCD1}">
              <a14:hiddenFill xmlns:a14="http://schemas.microsoft.com/office/drawing/2010/main">
                <a:solidFill>
                  <a:srgbClr val="FFFFFF"/>
                </a:solidFill>
              </a14:hiddenFill>
            </a:ext>
          </a:extLst>
        </p:spPr>
      </p:pic>
      <p:sp>
        <p:nvSpPr>
          <p:cNvPr id="6" name="Oval Callout 5">
            <a:extLst>
              <a:ext uri="{FF2B5EF4-FFF2-40B4-BE49-F238E27FC236}">
                <a16:creationId xmlns:a16="http://schemas.microsoft.com/office/drawing/2014/main" id="{0D398D8C-F41C-75B9-5D10-19D014654F08}"/>
              </a:ext>
            </a:extLst>
          </p:cNvPr>
          <p:cNvSpPr/>
          <p:nvPr/>
        </p:nvSpPr>
        <p:spPr>
          <a:xfrm>
            <a:off x="2284787" y="2332234"/>
            <a:ext cx="2352782" cy="1428108"/>
          </a:xfrm>
          <a:prstGeom prst="wedgeEllipse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I want to send a message to Bob without any hacker knowing it. How would I do it ?</a:t>
            </a:r>
          </a:p>
        </p:txBody>
      </p:sp>
      <p:sp>
        <p:nvSpPr>
          <p:cNvPr id="7" name="TextBox 6">
            <a:extLst>
              <a:ext uri="{FF2B5EF4-FFF2-40B4-BE49-F238E27FC236}">
                <a16:creationId xmlns:a16="http://schemas.microsoft.com/office/drawing/2014/main" id="{EA8C4100-E9AE-6CB3-797C-F2364D84C6CD}"/>
              </a:ext>
            </a:extLst>
          </p:cNvPr>
          <p:cNvSpPr txBox="1"/>
          <p:nvPr/>
        </p:nvSpPr>
        <p:spPr>
          <a:xfrm>
            <a:off x="1222446" y="4888963"/>
            <a:ext cx="1795908" cy="584775"/>
          </a:xfrm>
          <a:prstGeom prst="rect">
            <a:avLst/>
          </a:prstGeom>
          <a:noFill/>
        </p:spPr>
        <p:txBody>
          <a:bodyPr wrap="square" rtlCol="0">
            <a:spAutoFit/>
          </a:bodyPr>
          <a:lstStyle/>
          <a:p>
            <a:r>
              <a:rPr lang="en-US" sz="3200" dirty="0"/>
              <a:t>Alice</a:t>
            </a:r>
            <a:r>
              <a:rPr lang="en-US" dirty="0"/>
              <a:t> </a:t>
            </a:r>
          </a:p>
        </p:txBody>
      </p:sp>
      <p:sp>
        <p:nvSpPr>
          <p:cNvPr id="8" name="TextBox 7">
            <a:extLst>
              <a:ext uri="{FF2B5EF4-FFF2-40B4-BE49-F238E27FC236}">
                <a16:creationId xmlns:a16="http://schemas.microsoft.com/office/drawing/2014/main" id="{E034FD7C-ABE3-E5D4-AA74-53BE975582A1}"/>
              </a:ext>
            </a:extLst>
          </p:cNvPr>
          <p:cNvSpPr txBox="1"/>
          <p:nvPr/>
        </p:nvSpPr>
        <p:spPr>
          <a:xfrm>
            <a:off x="9756849" y="4888962"/>
            <a:ext cx="1795908" cy="584775"/>
          </a:xfrm>
          <a:prstGeom prst="rect">
            <a:avLst/>
          </a:prstGeom>
          <a:noFill/>
        </p:spPr>
        <p:txBody>
          <a:bodyPr wrap="square" rtlCol="0">
            <a:spAutoFit/>
          </a:bodyPr>
          <a:lstStyle/>
          <a:p>
            <a:r>
              <a:rPr lang="en-US" sz="3200" dirty="0"/>
              <a:t>Bob</a:t>
            </a:r>
            <a:r>
              <a:rPr lang="en-US" dirty="0"/>
              <a:t> </a:t>
            </a:r>
          </a:p>
        </p:txBody>
      </p:sp>
      <p:sp>
        <p:nvSpPr>
          <p:cNvPr id="10" name="Teardrop 9">
            <a:extLst>
              <a:ext uri="{FF2B5EF4-FFF2-40B4-BE49-F238E27FC236}">
                <a16:creationId xmlns:a16="http://schemas.microsoft.com/office/drawing/2014/main" id="{C167F0AE-5408-BB29-8BB6-1DDE94077197}"/>
              </a:ext>
            </a:extLst>
          </p:cNvPr>
          <p:cNvSpPr/>
          <p:nvPr/>
        </p:nvSpPr>
        <p:spPr>
          <a:xfrm>
            <a:off x="7140539" y="2443695"/>
            <a:ext cx="2363057" cy="1597632"/>
          </a:xfrm>
          <a:prstGeom prst="teardrop">
            <a:avLst>
              <a:gd name="adj" fmla="val 10173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Send me the hash via the secret tunnel</a:t>
            </a:r>
          </a:p>
        </p:txBody>
      </p:sp>
      <p:sp>
        <p:nvSpPr>
          <p:cNvPr id="11" name="Direct Access Storage 10">
            <a:extLst>
              <a:ext uri="{FF2B5EF4-FFF2-40B4-BE49-F238E27FC236}">
                <a16:creationId xmlns:a16="http://schemas.microsoft.com/office/drawing/2014/main" id="{8D9706D3-9639-6C57-3038-472990A7ABE9}"/>
              </a:ext>
            </a:extLst>
          </p:cNvPr>
          <p:cNvSpPr/>
          <p:nvPr/>
        </p:nvSpPr>
        <p:spPr>
          <a:xfrm>
            <a:off x="3018354" y="4962418"/>
            <a:ext cx="6156468" cy="955497"/>
          </a:xfrm>
          <a:prstGeom prst="flowChartMagneticDrum">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BE06E0E9-5D65-9EA2-CD13-FEB8B71CF04B}"/>
              </a:ext>
            </a:extLst>
          </p:cNvPr>
          <p:cNvCxnSpPr/>
          <p:nvPr/>
        </p:nvCxnSpPr>
        <p:spPr>
          <a:xfrm>
            <a:off x="2517169" y="5473737"/>
            <a:ext cx="189044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A9B1C48D-8FD9-1294-0AFF-0BD4887DDFB7}"/>
              </a:ext>
            </a:extLst>
          </p:cNvPr>
          <p:cNvSpPr txBox="1"/>
          <p:nvPr/>
        </p:nvSpPr>
        <p:spPr>
          <a:xfrm>
            <a:off x="3461178" y="5104405"/>
            <a:ext cx="710451" cy="369332"/>
          </a:xfrm>
          <a:prstGeom prst="rect">
            <a:avLst/>
          </a:prstGeom>
          <a:noFill/>
        </p:spPr>
        <p:txBody>
          <a:bodyPr wrap="none" rtlCol="0">
            <a:spAutoFit/>
          </a:bodyPr>
          <a:lstStyle/>
          <a:p>
            <a:r>
              <a:rPr lang="en-US" dirty="0"/>
              <a:t>Hash</a:t>
            </a:r>
          </a:p>
        </p:txBody>
      </p:sp>
      <p:sp>
        <p:nvSpPr>
          <p:cNvPr id="15" name="Slide Number Placeholder 14">
            <a:extLst>
              <a:ext uri="{FF2B5EF4-FFF2-40B4-BE49-F238E27FC236}">
                <a16:creationId xmlns:a16="http://schemas.microsoft.com/office/drawing/2014/main" id="{1FE9A17B-25CD-E963-DAD7-C265EB986051}"/>
              </a:ext>
            </a:extLst>
          </p:cNvPr>
          <p:cNvSpPr>
            <a:spLocks noGrp="1"/>
          </p:cNvSpPr>
          <p:nvPr>
            <p:ph type="sldNum" sz="quarter" idx="12"/>
          </p:nvPr>
        </p:nvSpPr>
        <p:spPr/>
        <p:txBody>
          <a:bodyPr/>
          <a:lstStyle/>
          <a:p>
            <a:fld id="{C66EB6D3-76F6-2543-BC72-AD973460A058}" type="slidenum">
              <a:rPr lang="en-US" smtClean="0"/>
              <a:t>21</a:t>
            </a:fld>
            <a:endParaRPr lang="en-US"/>
          </a:p>
        </p:txBody>
      </p:sp>
    </p:spTree>
    <p:extLst>
      <p:ext uri="{BB962C8B-B14F-4D97-AF65-F5344CB8AC3E}">
        <p14:creationId xmlns:p14="http://schemas.microsoft.com/office/powerpoint/2010/main" val="4135185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0" grpId="0" animBg="1"/>
      <p:bldP spid="11" grpId="0" animBg="1"/>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38563-218C-3A4B-751F-4C8E91630581}"/>
              </a:ext>
            </a:extLst>
          </p:cNvPr>
          <p:cNvSpPr>
            <a:spLocks noGrp="1"/>
          </p:cNvSpPr>
          <p:nvPr>
            <p:ph type="title"/>
          </p:nvPr>
        </p:nvSpPr>
        <p:spPr/>
        <p:txBody>
          <a:bodyPr/>
          <a:lstStyle/>
          <a:p>
            <a:r>
              <a:rPr lang="en-US" dirty="0"/>
              <a:t>2. Web of trust</a:t>
            </a:r>
          </a:p>
        </p:txBody>
      </p:sp>
      <p:sp>
        <p:nvSpPr>
          <p:cNvPr id="3" name="Content Placeholder 2">
            <a:extLst>
              <a:ext uri="{FF2B5EF4-FFF2-40B4-BE49-F238E27FC236}">
                <a16:creationId xmlns:a16="http://schemas.microsoft.com/office/drawing/2014/main" id="{EFD4F5E7-4AE1-0132-4398-E33882FFB1D5}"/>
              </a:ext>
            </a:extLst>
          </p:cNvPr>
          <p:cNvSpPr>
            <a:spLocks noGrp="1"/>
          </p:cNvSpPr>
          <p:nvPr>
            <p:ph idx="1"/>
          </p:nvPr>
        </p:nvSpPr>
        <p:spPr/>
        <p:txBody>
          <a:bodyPr>
            <a:normAutofit/>
          </a:bodyPr>
          <a:lstStyle/>
          <a:p>
            <a:pPr marL="0" indent="0">
              <a:buNone/>
            </a:pPr>
            <a:r>
              <a:rPr lang="en-US" sz="2000" dirty="0"/>
              <a:t>Note:</a:t>
            </a:r>
          </a:p>
          <a:p>
            <a:pPr marL="0" indent="0">
              <a:buNone/>
            </a:pPr>
            <a:r>
              <a:rPr lang="en-US" sz="2000" dirty="0"/>
              <a:t>A public key is valid in 3 cases:</a:t>
            </a:r>
          </a:p>
          <a:p>
            <a:pPr marL="514350" indent="-514350">
              <a:buFont typeface="+mj-lt"/>
              <a:buAutoNum type="arabicPeriod"/>
            </a:pPr>
            <a:r>
              <a:rPr lang="en-US" sz="2000" dirty="0"/>
              <a:t>If it’s signed by a person who has a high level of trust.</a:t>
            </a:r>
          </a:p>
          <a:p>
            <a:pPr marL="514350" indent="-514350">
              <a:buFont typeface="+mj-lt"/>
              <a:buAutoNum type="arabicPeriod"/>
            </a:pPr>
            <a:r>
              <a:rPr lang="en-US" sz="2000" dirty="0"/>
              <a:t>Signed by at least 3 people with high level of marginal</a:t>
            </a:r>
          </a:p>
          <a:p>
            <a:pPr marL="0" indent="0">
              <a:buNone/>
            </a:pPr>
            <a:r>
              <a:rPr lang="en-US" sz="2000" dirty="0"/>
              <a:t> trust.</a:t>
            </a:r>
          </a:p>
          <a:p>
            <a:pPr marL="0" indent="0">
              <a:buNone/>
            </a:pPr>
            <a:r>
              <a:rPr lang="en-US" sz="2000" dirty="0"/>
              <a:t>3.        The way to the public key is smaller than 5 people</a:t>
            </a:r>
          </a:p>
        </p:txBody>
      </p:sp>
      <p:pic>
        <p:nvPicPr>
          <p:cNvPr id="13318" name="Picture 6" descr="Delegated trust vs Web of Trust">
            <a:extLst>
              <a:ext uri="{FF2B5EF4-FFF2-40B4-BE49-F238E27FC236}">
                <a16:creationId xmlns:a16="http://schemas.microsoft.com/office/drawing/2014/main" id="{E7D8950A-99EE-4C95-7892-21474AA8BF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1488" y="2116476"/>
            <a:ext cx="3326247" cy="308355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60F3437-0A1C-B3A6-3DF7-DFA8168A9FFB}"/>
              </a:ext>
            </a:extLst>
          </p:cNvPr>
          <p:cNvSpPr>
            <a:spLocks noGrp="1"/>
          </p:cNvSpPr>
          <p:nvPr>
            <p:ph type="sldNum" sz="quarter" idx="12"/>
          </p:nvPr>
        </p:nvSpPr>
        <p:spPr/>
        <p:txBody>
          <a:bodyPr/>
          <a:lstStyle/>
          <a:p>
            <a:fld id="{C66EB6D3-76F6-2543-BC72-AD973460A058}" type="slidenum">
              <a:rPr lang="en-US" smtClean="0"/>
              <a:t>22</a:t>
            </a:fld>
            <a:endParaRPr lang="en-US"/>
          </a:p>
        </p:txBody>
      </p:sp>
    </p:spTree>
    <p:extLst>
      <p:ext uri="{BB962C8B-B14F-4D97-AF65-F5344CB8AC3E}">
        <p14:creationId xmlns:p14="http://schemas.microsoft.com/office/powerpoint/2010/main" val="6317999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3793E-5764-5363-1CAA-8A7C8AC2DA80}"/>
              </a:ext>
            </a:extLst>
          </p:cNvPr>
          <p:cNvSpPr>
            <a:spLocks noGrp="1"/>
          </p:cNvSpPr>
          <p:nvPr>
            <p:ph type="title"/>
          </p:nvPr>
        </p:nvSpPr>
        <p:spPr/>
        <p:txBody>
          <a:bodyPr/>
          <a:lstStyle/>
          <a:p>
            <a:r>
              <a:rPr lang="en-US" dirty="0"/>
              <a:t>3. Chain of trust</a:t>
            </a:r>
          </a:p>
        </p:txBody>
      </p:sp>
      <p:sp>
        <p:nvSpPr>
          <p:cNvPr id="3" name="Content Placeholder 2">
            <a:extLst>
              <a:ext uri="{FF2B5EF4-FFF2-40B4-BE49-F238E27FC236}">
                <a16:creationId xmlns:a16="http://schemas.microsoft.com/office/drawing/2014/main" id="{91F11B0C-805D-B51F-2B17-DA5A2D64924D}"/>
              </a:ext>
            </a:extLst>
          </p:cNvPr>
          <p:cNvSpPr>
            <a:spLocks noGrp="1"/>
          </p:cNvSpPr>
          <p:nvPr>
            <p:ph idx="1"/>
          </p:nvPr>
        </p:nvSpPr>
        <p:spPr>
          <a:xfrm>
            <a:off x="771327" y="1690688"/>
            <a:ext cx="5567828" cy="4351338"/>
          </a:xfrm>
        </p:spPr>
        <p:txBody>
          <a:bodyPr>
            <a:normAutofit/>
          </a:bodyPr>
          <a:lstStyle/>
          <a:p>
            <a:r>
              <a:rPr lang="en-US" sz="2000" dirty="0"/>
              <a:t>A Chain of Trust is a hierarchical model in Public Key Infrastructure (PKI) where each certificate is validated by a higher authority, up to a trusted root certificate.</a:t>
            </a:r>
          </a:p>
          <a:p>
            <a:r>
              <a:rPr lang="en-US" sz="2000" dirty="0"/>
              <a:t>How it Works:</a:t>
            </a:r>
          </a:p>
          <a:p>
            <a:pPr marL="457200" indent="-457200">
              <a:buFont typeface="+mj-lt"/>
              <a:buAutoNum type="arabicPeriod"/>
            </a:pPr>
            <a:r>
              <a:rPr lang="en-US" sz="2000" dirty="0"/>
              <a:t>Server presents a certificate.</a:t>
            </a:r>
          </a:p>
          <a:p>
            <a:pPr marL="457200" indent="-457200">
              <a:buFont typeface="+mj-lt"/>
              <a:buAutoNum type="arabicPeriod"/>
            </a:pPr>
            <a:r>
              <a:rPr lang="en-US" sz="2000" dirty="0"/>
              <a:t>The certificate is signed by an Intermediate CA.</a:t>
            </a:r>
          </a:p>
          <a:p>
            <a:pPr marL="457200" indent="-457200">
              <a:buFont typeface="+mj-lt"/>
              <a:buAutoNum type="arabicPeriod"/>
            </a:pPr>
            <a:r>
              <a:rPr lang="en-US" sz="2000" dirty="0"/>
              <a:t>The Intermediate CA is signed by a Root CA.</a:t>
            </a:r>
          </a:p>
          <a:p>
            <a:pPr marL="457200" indent="-457200">
              <a:buFont typeface="+mj-lt"/>
              <a:buAutoNum type="arabicPeriod"/>
            </a:pPr>
            <a:r>
              <a:rPr lang="en-US" sz="2000" dirty="0"/>
              <a:t>The Root CA is trusted by the operating system/browser.</a:t>
            </a:r>
          </a:p>
          <a:p>
            <a:endParaRPr lang="en-US" sz="2000" dirty="0"/>
          </a:p>
        </p:txBody>
      </p:sp>
      <p:pic>
        <p:nvPicPr>
          <p:cNvPr id="14338" name="Picture 2" descr="What is the Certificate Chain of Trust? | Keyfactor">
            <a:extLst>
              <a:ext uri="{FF2B5EF4-FFF2-40B4-BE49-F238E27FC236}">
                <a16:creationId xmlns:a16="http://schemas.microsoft.com/office/drawing/2014/main" id="{0D2416CD-A73E-1A9E-ED7A-B02B193553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6028" y="1690688"/>
            <a:ext cx="5660701" cy="422060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C1FCEF6-F780-A2FF-B1CF-99E486907276}"/>
              </a:ext>
            </a:extLst>
          </p:cNvPr>
          <p:cNvSpPr>
            <a:spLocks noGrp="1"/>
          </p:cNvSpPr>
          <p:nvPr>
            <p:ph type="sldNum" sz="quarter" idx="12"/>
          </p:nvPr>
        </p:nvSpPr>
        <p:spPr/>
        <p:txBody>
          <a:bodyPr/>
          <a:lstStyle/>
          <a:p>
            <a:fld id="{C66EB6D3-76F6-2543-BC72-AD973460A058}" type="slidenum">
              <a:rPr lang="en-US" smtClean="0"/>
              <a:t>23</a:t>
            </a:fld>
            <a:endParaRPr lang="en-US"/>
          </a:p>
        </p:txBody>
      </p:sp>
    </p:spTree>
    <p:extLst>
      <p:ext uri="{BB962C8B-B14F-4D97-AF65-F5344CB8AC3E}">
        <p14:creationId xmlns:p14="http://schemas.microsoft.com/office/powerpoint/2010/main" val="569219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E2CE1B-6D01-F3F6-F9E6-D6B780D98C52}"/>
            </a:ext>
          </a:extLst>
        </p:cNvPr>
        <p:cNvGrpSpPr/>
        <p:nvPr/>
      </p:nvGrpSpPr>
      <p:grpSpPr>
        <a:xfrm>
          <a:off x="0" y="0"/>
          <a:ext cx="0" cy="0"/>
          <a:chOff x="0" y="0"/>
          <a:chExt cx="0" cy="0"/>
        </a:xfrm>
      </p:grpSpPr>
      <p:pic>
        <p:nvPicPr>
          <p:cNvPr id="4" name="Picture 2" descr="Download Generic Person Icon Profile ...">
            <a:extLst>
              <a:ext uri="{FF2B5EF4-FFF2-40B4-BE49-F238E27FC236}">
                <a16:creationId xmlns:a16="http://schemas.microsoft.com/office/drawing/2014/main" id="{417B1A39-01FE-F902-36D1-BFD19A02D4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9298" y="3146893"/>
            <a:ext cx="2606293" cy="2617928"/>
          </a:xfrm>
          <a:prstGeom prst="rect">
            <a:avLst/>
          </a:prstGeom>
          <a:noFill/>
          <a:extLst>
            <a:ext uri="{909E8E84-426E-40DD-AFC4-6F175D3DCCD1}">
              <a14:hiddenFill xmlns:a14="http://schemas.microsoft.com/office/drawing/2010/main">
                <a:solidFill>
                  <a:srgbClr val="FFFFFF"/>
                </a:solidFill>
              </a14:hiddenFill>
            </a:ext>
          </a:extLst>
        </p:spPr>
      </p:pic>
      <p:sp>
        <p:nvSpPr>
          <p:cNvPr id="5" name="Oval Callout 4">
            <a:extLst>
              <a:ext uri="{FF2B5EF4-FFF2-40B4-BE49-F238E27FC236}">
                <a16:creationId xmlns:a16="http://schemas.microsoft.com/office/drawing/2014/main" id="{57E7D8C0-6911-7543-E004-817EA55B6220}"/>
              </a:ext>
            </a:extLst>
          </p:cNvPr>
          <p:cNvSpPr/>
          <p:nvPr/>
        </p:nvSpPr>
        <p:spPr>
          <a:xfrm>
            <a:off x="5279479" y="858070"/>
            <a:ext cx="3790575" cy="2737707"/>
          </a:xfrm>
          <a:prstGeom prst="wedgeEllipse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How can I secure my conversations via the browser ?</a:t>
            </a:r>
            <a:endParaRPr lang="en-US" sz="1600" dirty="0"/>
          </a:p>
        </p:txBody>
      </p:sp>
      <p:sp>
        <p:nvSpPr>
          <p:cNvPr id="2" name="Slide Number Placeholder 1">
            <a:extLst>
              <a:ext uri="{FF2B5EF4-FFF2-40B4-BE49-F238E27FC236}">
                <a16:creationId xmlns:a16="http://schemas.microsoft.com/office/drawing/2014/main" id="{AFFF2660-3CEE-1950-FAED-8DF578847CC8}"/>
              </a:ext>
            </a:extLst>
          </p:cNvPr>
          <p:cNvSpPr>
            <a:spLocks noGrp="1"/>
          </p:cNvSpPr>
          <p:nvPr>
            <p:ph type="sldNum" sz="quarter" idx="12"/>
          </p:nvPr>
        </p:nvSpPr>
        <p:spPr/>
        <p:txBody>
          <a:bodyPr/>
          <a:lstStyle/>
          <a:p>
            <a:fld id="{C66EB6D3-76F6-2543-BC72-AD973460A058}" type="slidenum">
              <a:rPr lang="en-US" smtClean="0"/>
              <a:t>24</a:t>
            </a:fld>
            <a:endParaRPr lang="en-US"/>
          </a:p>
        </p:txBody>
      </p:sp>
    </p:spTree>
    <p:extLst>
      <p:ext uri="{BB962C8B-B14F-4D97-AF65-F5344CB8AC3E}">
        <p14:creationId xmlns:p14="http://schemas.microsoft.com/office/powerpoint/2010/main" val="176881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835B8-6198-B323-5904-63627CA3D79A}"/>
              </a:ext>
            </a:extLst>
          </p:cNvPr>
          <p:cNvSpPr>
            <a:spLocks noGrp="1"/>
          </p:cNvSpPr>
          <p:nvPr>
            <p:ph type="title"/>
          </p:nvPr>
        </p:nvSpPr>
        <p:spPr/>
        <p:txBody>
          <a:bodyPr/>
          <a:lstStyle/>
          <a:p>
            <a:r>
              <a:rPr lang="en-US" dirty="0"/>
              <a:t>HTTPS</a:t>
            </a:r>
          </a:p>
        </p:txBody>
      </p:sp>
      <p:sp>
        <p:nvSpPr>
          <p:cNvPr id="3" name="Content Placeholder 2">
            <a:extLst>
              <a:ext uri="{FF2B5EF4-FFF2-40B4-BE49-F238E27FC236}">
                <a16:creationId xmlns:a16="http://schemas.microsoft.com/office/drawing/2014/main" id="{DFA0EB21-21CF-55EB-D79C-58ECD38684DF}"/>
              </a:ext>
            </a:extLst>
          </p:cNvPr>
          <p:cNvSpPr>
            <a:spLocks noGrp="1"/>
          </p:cNvSpPr>
          <p:nvPr>
            <p:ph idx="1"/>
          </p:nvPr>
        </p:nvSpPr>
        <p:spPr/>
        <p:txBody>
          <a:bodyPr/>
          <a:lstStyle/>
          <a:p>
            <a:r>
              <a:rPr lang="en-US" dirty="0"/>
              <a:t>HTTP is the browser, but how is this browser secure.</a:t>
            </a:r>
          </a:p>
          <a:p>
            <a:r>
              <a:rPr lang="en-US" dirty="0"/>
              <a:t>Before, we used SSL (secret socket layer) but it had many bugs </a:t>
            </a:r>
          </a:p>
          <a:p>
            <a:r>
              <a:rPr lang="en-US" dirty="0"/>
              <a:t>Now we use TLS (transported layer security):</a:t>
            </a:r>
          </a:p>
          <a:p>
            <a:pPr marL="0" indent="0">
              <a:buNone/>
            </a:pPr>
            <a:r>
              <a:rPr lang="en-US" dirty="0"/>
              <a:t>HTTP + TLS = HTTPS</a:t>
            </a:r>
          </a:p>
        </p:txBody>
      </p:sp>
      <p:sp>
        <p:nvSpPr>
          <p:cNvPr id="4" name="Slide Number Placeholder 3">
            <a:extLst>
              <a:ext uri="{FF2B5EF4-FFF2-40B4-BE49-F238E27FC236}">
                <a16:creationId xmlns:a16="http://schemas.microsoft.com/office/drawing/2014/main" id="{FD8E32E9-EAD1-C2E5-BA05-85AA9BE17D5C}"/>
              </a:ext>
            </a:extLst>
          </p:cNvPr>
          <p:cNvSpPr>
            <a:spLocks noGrp="1"/>
          </p:cNvSpPr>
          <p:nvPr>
            <p:ph type="sldNum" sz="quarter" idx="12"/>
          </p:nvPr>
        </p:nvSpPr>
        <p:spPr/>
        <p:txBody>
          <a:bodyPr/>
          <a:lstStyle/>
          <a:p>
            <a:fld id="{C66EB6D3-76F6-2543-BC72-AD973460A058}" type="slidenum">
              <a:rPr lang="en-US" smtClean="0"/>
              <a:t>25</a:t>
            </a:fld>
            <a:endParaRPr lang="en-US"/>
          </a:p>
        </p:txBody>
      </p:sp>
    </p:spTree>
    <p:extLst>
      <p:ext uri="{BB962C8B-B14F-4D97-AF65-F5344CB8AC3E}">
        <p14:creationId xmlns:p14="http://schemas.microsoft.com/office/powerpoint/2010/main" val="29312056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59850-36AB-9690-E601-D66149A86B10}"/>
              </a:ext>
            </a:extLst>
          </p:cNvPr>
          <p:cNvSpPr>
            <a:spLocks noGrp="1"/>
          </p:cNvSpPr>
          <p:nvPr>
            <p:ph type="title"/>
          </p:nvPr>
        </p:nvSpPr>
        <p:spPr/>
        <p:txBody>
          <a:bodyPr/>
          <a:lstStyle/>
          <a:p>
            <a:r>
              <a:rPr lang="en-US" dirty="0"/>
              <a:t>End to end encryption</a:t>
            </a:r>
          </a:p>
        </p:txBody>
      </p:sp>
      <p:pic>
        <p:nvPicPr>
          <p:cNvPr id="16386" name="Picture 2" descr="End To End Encryption – Secure Chats In Mobile Apps - Algoworks">
            <a:extLst>
              <a:ext uri="{FF2B5EF4-FFF2-40B4-BE49-F238E27FC236}">
                <a16:creationId xmlns:a16="http://schemas.microsoft.com/office/drawing/2014/main" id="{7A8E6C20-6501-0265-08F1-DC5CC63A04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000" y="1696244"/>
            <a:ext cx="8890000" cy="46101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0739960-EB35-B8F0-58CD-1F0F9BA14A12}"/>
              </a:ext>
            </a:extLst>
          </p:cNvPr>
          <p:cNvSpPr>
            <a:spLocks noGrp="1"/>
          </p:cNvSpPr>
          <p:nvPr>
            <p:ph type="sldNum" sz="quarter" idx="12"/>
          </p:nvPr>
        </p:nvSpPr>
        <p:spPr/>
        <p:txBody>
          <a:bodyPr/>
          <a:lstStyle/>
          <a:p>
            <a:fld id="{C66EB6D3-76F6-2543-BC72-AD973460A058}" type="slidenum">
              <a:rPr lang="en-US" smtClean="0"/>
              <a:t>26</a:t>
            </a:fld>
            <a:endParaRPr lang="en-US"/>
          </a:p>
        </p:txBody>
      </p:sp>
    </p:spTree>
    <p:extLst>
      <p:ext uri="{BB962C8B-B14F-4D97-AF65-F5344CB8AC3E}">
        <p14:creationId xmlns:p14="http://schemas.microsoft.com/office/powerpoint/2010/main" val="4232495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DB9B0-CF31-0FA4-B1C6-B1E9DE538AD4}"/>
              </a:ext>
            </a:extLst>
          </p:cNvPr>
          <p:cNvSpPr>
            <a:spLocks noGrp="1"/>
          </p:cNvSpPr>
          <p:nvPr>
            <p:ph type="title"/>
          </p:nvPr>
        </p:nvSpPr>
        <p:spPr/>
        <p:txBody>
          <a:bodyPr/>
          <a:lstStyle/>
          <a:p>
            <a:r>
              <a:rPr lang="en-US" dirty="0"/>
              <a:t>VPN</a:t>
            </a:r>
          </a:p>
        </p:txBody>
      </p:sp>
      <p:pic>
        <p:nvPicPr>
          <p:cNvPr id="17410" name="Picture 2" descr="Virtual private network - Simple English Wikipedia, the free encyclopedia">
            <a:extLst>
              <a:ext uri="{FF2B5EF4-FFF2-40B4-BE49-F238E27FC236}">
                <a16:creationId xmlns:a16="http://schemas.microsoft.com/office/drawing/2014/main" id="{2412B84D-01B7-BFCC-658F-7A67AC0B20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000" y="1753394"/>
            <a:ext cx="6350000" cy="44958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B5D38706-2555-E9A5-23B2-C20910B75286}"/>
              </a:ext>
            </a:extLst>
          </p:cNvPr>
          <p:cNvSpPr>
            <a:spLocks noGrp="1"/>
          </p:cNvSpPr>
          <p:nvPr>
            <p:ph type="sldNum" sz="quarter" idx="12"/>
          </p:nvPr>
        </p:nvSpPr>
        <p:spPr/>
        <p:txBody>
          <a:bodyPr/>
          <a:lstStyle/>
          <a:p>
            <a:fld id="{C66EB6D3-76F6-2543-BC72-AD973460A058}" type="slidenum">
              <a:rPr lang="en-US" smtClean="0"/>
              <a:t>27</a:t>
            </a:fld>
            <a:endParaRPr lang="en-US"/>
          </a:p>
        </p:txBody>
      </p:sp>
    </p:spTree>
    <p:extLst>
      <p:ext uri="{BB962C8B-B14F-4D97-AF65-F5344CB8AC3E}">
        <p14:creationId xmlns:p14="http://schemas.microsoft.com/office/powerpoint/2010/main" val="3683069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6B677-9506-8A7C-E2B6-AC24149850C8}"/>
              </a:ext>
            </a:extLst>
          </p:cNvPr>
          <p:cNvSpPr>
            <a:spLocks noGrp="1"/>
          </p:cNvSpPr>
          <p:nvPr>
            <p:ph type="title"/>
          </p:nvPr>
        </p:nvSpPr>
        <p:spPr/>
        <p:txBody>
          <a:bodyPr/>
          <a:lstStyle/>
          <a:p>
            <a:r>
              <a:rPr lang="en-US" dirty="0"/>
              <a:t>What is cryptography?</a:t>
            </a:r>
          </a:p>
        </p:txBody>
      </p:sp>
      <p:sp>
        <p:nvSpPr>
          <p:cNvPr id="3" name="Content Placeholder 2">
            <a:extLst>
              <a:ext uri="{FF2B5EF4-FFF2-40B4-BE49-F238E27FC236}">
                <a16:creationId xmlns:a16="http://schemas.microsoft.com/office/drawing/2014/main" id="{ED63C922-363B-E972-D2B8-847CFF610F63}"/>
              </a:ext>
            </a:extLst>
          </p:cNvPr>
          <p:cNvSpPr>
            <a:spLocks noGrp="1"/>
          </p:cNvSpPr>
          <p:nvPr>
            <p:ph idx="1"/>
          </p:nvPr>
        </p:nvSpPr>
        <p:spPr/>
        <p:txBody>
          <a:bodyPr/>
          <a:lstStyle/>
          <a:p>
            <a:r>
              <a:rPr lang="en-US" dirty="0"/>
              <a:t>Cryptography is writing in a hidden way.</a:t>
            </a:r>
          </a:p>
          <a:p>
            <a:r>
              <a:rPr lang="en-US" dirty="0"/>
              <a:t>Cryptography ensures the confidentiality, authenticity, and integrity of information.</a:t>
            </a:r>
          </a:p>
          <a:p>
            <a:pPr marL="0" indent="0">
              <a:buNone/>
            </a:pPr>
            <a:endParaRPr lang="en-US" dirty="0"/>
          </a:p>
        </p:txBody>
      </p:sp>
      <p:pic>
        <p:nvPicPr>
          <p:cNvPr id="1026" name="Picture 2" descr="Download Generic Person Icon Profile ...">
            <a:extLst>
              <a:ext uri="{FF2B5EF4-FFF2-40B4-BE49-F238E27FC236}">
                <a16:creationId xmlns:a16="http://schemas.microsoft.com/office/drawing/2014/main" id="{CFB6C4FC-F6BC-EEB3-2873-63CE76C407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1952" y="3901799"/>
            <a:ext cx="1795908" cy="18039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ownload Generic Person Icon Profile ...">
            <a:extLst>
              <a:ext uri="{FF2B5EF4-FFF2-40B4-BE49-F238E27FC236}">
                <a16:creationId xmlns:a16="http://schemas.microsoft.com/office/drawing/2014/main" id="{D2B29162-9C57-0F7D-22B0-6961FDA1AE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7892" y="3901799"/>
            <a:ext cx="1795908" cy="1803925"/>
          </a:xfrm>
          <a:prstGeom prst="rect">
            <a:avLst/>
          </a:prstGeom>
          <a:noFill/>
          <a:extLst>
            <a:ext uri="{909E8E84-426E-40DD-AFC4-6F175D3DCCD1}">
              <a14:hiddenFill xmlns:a14="http://schemas.microsoft.com/office/drawing/2010/main">
                <a:solidFill>
                  <a:srgbClr val="FFFFFF"/>
                </a:solidFill>
              </a14:hiddenFill>
            </a:ext>
          </a:extLst>
        </p:spPr>
      </p:pic>
      <p:sp>
        <p:nvSpPr>
          <p:cNvPr id="6" name="Oval Callout 5">
            <a:extLst>
              <a:ext uri="{FF2B5EF4-FFF2-40B4-BE49-F238E27FC236}">
                <a16:creationId xmlns:a16="http://schemas.microsoft.com/office/drawing/2014/main" id="{CD8EB1DC-55CC-0E20-5A04-B8B1B2172B38}"/>
              </a:ext>
            </a:extLst>
          </p:cNvPr>
          <p:cNvSpPr/>
          <p:nvPr/>
        </p:nvSpPr>
        <p:spPr>
          <a:xfrm>
            <a:off x="2568539" y="3246634"/>
            <a:ext cx="2352782" cy="1428108"/>
          </a:xfrm>
          <a:prstGeom prst="wedgeEllipse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I want to send a message to Bob without any hacker knowing it. How would I do it ?</a:t>
            </a:r>
          </a:p>
        </p:txBody>
      </p:sp>
      <p:sp>
        <p:nvSpPr>
          <p:cNvPr id="7" name="TextBox 6">
            <a:extLst>
              <a:ext uri="{FF2B5EF4-FFF2-40B4-BE49-F238E27FC236}">
                <a16:creationId xmlns:a16="http://schemas.microsoft.com/office/drawing/2014/main" id="{A8D1AEB6-70D0-86AC-99EA-19AF889FAF3B}"/>
              </a:ext>
            </a:extLst>
          </p:cNvPr>
          <p:cNvSpPr txBox="1"/>
          <p:nvPr/>
        </p:nvSpPr>
        <p:spPr>
          <a:xfrm>
            <a:off x="1506198" y="5803363"/>
            <a:ext cx="1795908" cy="584775"/>
          </a:xfrm>
          <a:prstGeom prst="rect">
            <a:avLst/>
          </a:prstGeom>
          <a:noFill/>
        </p:spPr>
        <p:txBody>
          <a:bodyPr wrap="square" rtlCol="0">
            <a:spAutoFit/>
          </a:bodyPr>
          <a:lstStyle/>
          <a:p>
            <a:r>
              <a:rPr lang="en-US" sz="3200" dirty="0"/>
              <a:t>Alice</a:t>
            </a:r>
            <a:r>
              <a:rPr lang="en-US" dirty="0"/>
              <a:t> </a:t>
            </a:r>
          </a:p>
        </p:txBody>
      </p:sp>
      <p:sp>
        <p:nvSpPr>
          <p:cNvPr id="8" name="TextBox 7">
            <a:extLst>
              <a:ext uri="{FF2B5EF4-FFF2-40B4-BE49-F238E27FC236}">
                <a16:creationId xmlns:a16="http://schemas.microsoft.com/office/drawing/2014/main" id="{6EF37814-BF45-7E14-1293-BCDD4BC9E29E}"/>
              </a:ext>
            </a:extLst>
          </p:cNvPr>
          <p:cNvSpPr txBox="1"/>
          <p:nvPr/>
        </p:nvSpPr>
        <p:spPr>
          <a:xfrm>
            <a:off x="10040601" y="5803362"/>
            <a:ext cx="1795908" cy="584775"/>
          </a:xfrm>
          <a:prstGeom prst="rect">
            <a:avLst/>
          </a:prstGeom>
          <a:noFill/>
        </p:spPr>
        <p:txBody>
          <a:bodyPr wrap="square" rtlCol="0">
            <a:spAutoFit/>
          </a:bodyPr>
          <a:lstStyle/>
          <a:p>
            <a:r>
              <a:rPr lang="en-US" sz="3200" dirty="0"/>
              <a:t>Bob</a:t>
            </a:r>
            <a:r>
              <a:rPr lang="en-US" dirty="0"/>
              <a:t> </a:t>
            </a:r>
          </a:p>
        </p:txBody>
      </p:sp>
      <p:sp>
        <p:nvSpPr>
          <p:cNvPr id="9" name="Slide Number Placeholder 8">
            <a:extLst>
              <a:ext uri="{FF2B5EF4-FFF2-40B4-BE49-F238E27FC236}">
                <a16:creationId xmlns:a16="http://schemas.microsoft.com/office/drawing/2014/main" id="{AB74791D-2877-B0D8-00C4-A8C20CFE7E14}"/>
              </a:ext>
            </a:extLst>
          </p:cNvPr>
          <p:cNvSpPr>
            <a:spLocks noGrp="1"/>
          </p:cNvSpPr>
          <p:nvPr>
            <p:ph type="sldNum" sz="quarter" idx="12"/>
          </p:nvPr>
        </p:nvSpPr>
        <p:spPr/>
        <p:txBody>
          <a:bodyPr/>
          <a:lstStyle/>
          <a:p>
            <a:fld id="{C66EB6D3-76F6-2543-BC72-AD973460A058}" type="slidenum">
              <a:rPr lang="en-US" smtClean="0"/>
              <a:t>3</a:t>
            </a:fld>
            <a:endParaRPr lang="en-US"/>
          </a:p>
        </p:txBody>
      </p:sp>
    </p:spTree>
    <p:extLst>
      <p:ext uri="{BB962C8B-B14F-4D97-AF65-F5344CB8AC3E}">
        <p14:creationId xmlns:p14="http://schemas.microsoft.com/office/powerpoint/2010/main" val="1569412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8A933-EA41-12AD-2241-A97BC99F5A4D}"/>
              </a:ext>
            </a:extLst>
          </p:cNvPr>
          <p:cNvSpPr>
            <a:spLocks noGrp="1"/>
          </p:cNvSpPr>
          <p:nvPr>
            <p:ph type="title"/>
          </p:nvPr>
        </p:nvSpPr>
        <p:spPr/>
        <p:txBody>
          <a:bodyPr/>
          <a:lstStyle/>
          <a:p>
            <a:r>
              <a:rPr lang="en-US" dirty="0"/>
              <a:t>Encryption </a:t>
            </a:r>
          </a:p>
        </p:txBody>
      </p:sp>
      <p:sp>
        <p:nvSpPr>
          <p:cNvPr id="3" name="Content Placeholder 2">
            <a:extLst>
              <a:ext uri="{FF2B5EF4-FFF2-40B4-BE49-F238E27FC236}">
                <a16:creationId xmlns:a16="http://schemas.microsoft.com/office/drawing/2014/main" id="{82C7B832-4E8B-FFE9-AD6B-42A4B9B04768}"/>
              </a:ext>
            </a:extLst>
          </p:cNvPr>
          <p:cNvSpPr>
            <a:spLocks noGrp="1"/>
          </p:cNvSpPr>
          <p:nvPr>
            <p:ph idx="1"/>
          </p:nvPr>
        </p:nvSpPr>
        <p:spPr/>
        <p:txBody>
          <a:bodyPr/>
          <a:lstStyle/>
          <a:p>
            <a:r>
              <a:rPr lang="en-US" dirty="0"/>
              <a:t>It is the process of converting a readable text (plain text) to something locked that contains an unreadable message (cipher text).</a:t>
            </a:r>
          </a:p>
          <a:p>
            <a:pPr marL="0" indent="0">
              <a:buNone/>
            </a:pPr>
            <a:endParaRPr lang="en-US" dirty="0"/>
          </a:p>
        </p:txBody>
      </p:sp>
      <p:pic>
        <p:nvPicPr>
          <p:cNvPr id="4" name="Picture 2" descr="Download Generic Person Icon Profile ...">
            <a:extLst>
              <a:ext uri="{FF2B5EF4-FFF2-40B4-BE49-F238E27FC236}">
                <a16:creationId xmlns:a16="http://schemas.microsoft.com/office/drawing/2014/main" id="{0EFF624D-F010-0DA5-7017-3F4A3E11E1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9806" y="4150760"/>
            <a:ext cx="1548053" cy="1554964"/>
          </a:xfrm>
          <a:prstGeom prst="rect">
            <a:avLst/>
          </a:prstGeom>
          <a:noFill/>
          <a:extLst>
            <a:ext uri="{909E8E84-426E-40DD-AFC4-6F175D3DCCD1}">
              <a14:hiddenFill xmlns:a14="http://schemas.microsoft.com/office/drawing/2010/main">
                <a:solidFill>
                  <a:srgbClr val="FFFFFF"/>
                </a:solidFill>
              </a14:hiddenFill>
            </a:ext>
          </a:extLst>
        </p:spPr>
      </p:pic>
      <p:sp>
        <p:nvSpPr>
          <p:cNvPr id="5" name="Oval Callout 4">
            <a:extLst>
              <a:ext uri="{FF2B5EF4-FFF2-40B4-BE49-F238E27FC236}">
                <a16:creationId xmlns:a16="http://schemas.microsoft.com/office/drawing/2014/main" id="{BB9D7A6C-91E3-8377-D5A7-3B65D681359E}"/>
              </a:ext>
            </a:extLst>
          </p:cNvPr>
          <p:cNvSpPr/>
          <p:nvPr/>
        </p:nvSpPr>
        <p:spPr>
          <a:xfrm>
            <a:off x="2289700" y="3064014"/>
            <a:ext cx="1655575" cy="1231014"/>
          </a:xfrm>
          <a:prstGeom prst="wedgeEllipse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Oh great!! </a:t>
            </a:r>
          </a:p>
          <a:p>
            <a:pPr algn="ctr"/>
            <a:r>
              <a:rPr lang="en-US" sz="1600" dirty="0"/>
              <a:t>But how would I lock it?</a:t>
            </a:r>
            <a:endParaRPr lang="en-US" sz="1100" dirty="0"/>
          </a:p>
        </p:txBody>
      </p:sp>
      <p:sp>
        <p:nvSpPr>
          <p:cNvPr id="6" name="TextBox 5">
            <a:extLst>
              <a:ext uri="{FF2B5EF4-FFF2-40B4-BE49-F238E27FC236}">
                <a16:creationId xmlns:a16="http://schemas.microsoft.com/office/drawing/2014/main" id="{806842B7-680A-2AF3-9F1F-4482D79237E5}"/>
              </a:ext>
            </a:extLst>
          </p:cNvPr>
          <p:cNvSpPr txBox="1"/>
          <p:nvPr/>
        </p:nvSpPr>
        <p:spPr>
          <a:xfrm>
            <a:off x="5979560" y="3429000"/>
            <a:ext cx="4695289" cy="1938992"/>
          </a:xfrm>
          <a:prstGeom prst="rect">
            <a:avLst/>
          </a:prstGeom>
          <a:noFill/>
        </p:spPr>
        <p:txBody>
          <a:bodyPr wrap="square" rtlCol="0">
            <a:spAutoFit/>
          </a:bodyPr>
          <a:lstStyle/>
          <a:p>
            <a:pPr marL="342900" indent="-342900">
              <a:buFont typeface="Wingdings" pitchFamily="2" charset="2"/>
              <a:buChar char="q"/>
            </a:pPr>
            <a:r>
              <a:rPr lang="en-US" sz="2400" dirty="0"/>
              <a:t>There’s several ways to lock your message.</a:t>
            </a:r>
          </a:p>
          <a:p>
            <a:pPr marL="342900" indent="-342900">
              <a:buFont typeface="Wingdings" pitchFamily="2" charset="2"/>
              <a:buChar char="q"/>
            </a:pPr>
            <a:r>
              <a:rPr lang="en-US" sz="2400" dirty="0"/>
              <a:t>Let’s show them all to you and then you’ll decide which one suits you better.</a:t>
            </a:r>
          </a:p>
        </p:txBody>
      </p:sp>
      <p:sp>
        <p:nvSpPr>
          <p:cNvPr id="7" name="Slide Number Placeholder 6">
            <a:extLst>
              <a:ext uri="{FF2B5EF4-FFF2-40B4-BE49-F238E27FC236}">
                <a16:creationId xmlns:a16="http://schemas.microsoft.com/office/drawing/2014/main" id="{D017665F-3A7F-CE23-3499-2F020124E321}"/>
              </a:ext>
            </a:extLst>
          </p:cNvPr>
          <p:cNvSpPr>
            <a:spLocks noGrp="1"/>
          </p:cNvSpPr>
          <p:nvPr>
            <p:ph type="sldNum" sz="quarter" idx="12"/>
          </p:nvPr>
        </p:nvSpPr>
        <p:spPr/>
        <p:txBody>
          <a:bodyPr/>
          <a:lstStyle/>
          <a:p>
            <a:fld id="{C66EB6D3-76F6-2543-BC72-AD973460A058}" type="slidenum">
              <a:rPr lang="en-US" smtClean="0"/>
              <a:t>4</a:t>
            </a:fld>
            <a:endParaRPr lang="en-US"/>
          </a:p>
        </p:txBody>
      </p:sp>
    </p:spTree>
    <p:extLst>
      <p:ext uri="{BB962C8B-B14F-4D97-AF65-F5344CB8AC3E}">
        <p14:creationId xmlns:p14="http://schemas.microsoft.com/office/powerpoint/2010/main" val="383463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90269-E683-BF53-F6C0-E0B3BC9DE467}"/>
              </a:ext>
            </a:extLst>
          </p:cNvPr>
          <p:cNvSpPr>
            <a:spLocks noGrp="1"/>
          </p:cNvSpPr>
          <p:nvPr>
            <p:ph type="title"/>
          </p:nvPr>
        </p:nvSpPr>
        <p:spPr/>
        <p:txBody>
          <a:bodyPr/>
          <a:lstStyle/>
          <a:p>
            <a:r>
              <a:rPr lang="en-US" dirty="0"/>
              <a:t>A. Caeser Cipher</a:t>
            </a:r>
          </a:p>
        </p:txBody>
      </p:sp>
      <p:sp>
        <p:nvSpPr>
          <p:cNvPr id="3" name="Content Placeholder 2">
            <a:extLst>
              <a:ext uri="{FF2B5EF4-FFF2-40B4-BE49-F238E27FC236}">
                <a16:creationId xmlns:a16="http://schemas.microsoft.com/office/drawing/2014/main" id="{657CA953-2E81-8C11-1FBC-7FE3AAE91969}"/>
              </a:ext>
            </a:extLst>
          </p:cNvPr>
          <p:cNvSpPr>
            <a:spLocks noGrp="1"/>
          </p:cNvSpPr>
          <p:nvPr>
            <p:ph idx="1"/>
          </p:nvPr>
        </p:nvSpPr>
        <p:spPr/>
        <p:txBody>
          <a:bodyPr/>
          <a:lstStyle/>
          <a:p>
            <a:pPr marL="0" indent="0">
              <a:buNone/>
            </a:pPr>
            <a:r>
              <a:rPr lang="en-US" dirty="0"/>
              <a:t>Imagine that you want to send “hello” to Bob, this is what you would do.</a:t>
            </a:r>
          </a:p>
          <a:p>
            <a:pPr marL="0" indent="0">
              <a:buNone/>
            </a:pPr>
            <a:r>
              <a:rPr lang="en-US" dirty="0"/>
              <a:t>You shift each letter by 2.</a:t>
            </a:r>
          </a:p>
          <a:p>
            <a:pPr marL="0" indent="0">
              <a:buNone/>
            </a:pPr>
            <a:r>
              <a:rPr lang="en-US" b="1" dirty="0"/>
              <a:t>Hello=</a:t>
            </a:r>
            <a:r>
              <a:rPr lang="en-US" b="1" dirty="0" err="1"/>
              <a:t>jgnnq</a:t>
            </a:r>
            <a:endParaRPr lang="en-US" b="1" dirty="0"/>
          </a:p>
          <a:p>
            <a:pPr marL="0" indent="0">
              <a:buNone/>
            </a:pPr>
            <a:r>
              <a:rPr lang="en-US" dirty="0"/>
              <a:t>Here’s another example shown in the </a:t>
            </a:r>
          </a:p>
          <a:p>
            <a:pPr marL="0" indent="0">
              <a:buNone/>
            </a:pPr>
            <a:r>
              <a:rPr lang="en-US" dirty="0"/>
              <a:t>picture</a:t>
            </a:r>
          </a:p>
        </p:txBody>
      </p:sp>
      <p:pic>
        <p:nvPicPr>
          <p:cNvPr id="3074" name="Picture 2" descr="How to make and Use Cipher Wheel - STEM Little Explorers">
            <a:extLst>
              <a:ext uri="{FF2B5EF4-FFF2-40B4-BE49-F238E27FC236}">
                <a16:creationId xmlns:a16="http://schemas.microsoft.com/office/drawing/2014/main" id="{EAA750D0-B200-3F08-9255-03852A55A1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9240" y="2933009"/>
            <a:ext cx="4433299" cy="316242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FC9ADB29-1127-72D5-EFA4-7D9BB745D665}"/>
              </a:ext>
            </a:extLst>
          </p:cNvPr>
          <p:cNvSpPr>
            <a:spLocks noGrp="1"/>
          </p:cNvSpPr>
          <p:nvPr>
            <p:ph type="sldNum" sz="quarter" idx="12"/>
          </p:nvPr>
        </p:nvSpPr>
        <p:spPr/>
        <p:txBody>
          <a:bodyPr/>
          <a:lstStyle/>
          <a:p>
            <a:fld id="{C66EB6D3-76F6-2543-BC72-AD973460A058}" type="slidenum">
              <a:rPr lang="en-US" smtClean="0"/>
              <a:t>5</a:t>
            </a:fld>
            <a:endParaRPr lang="en-US"/>
          </a:p>
        </p:txBody>
      </p:sp>
    </p:spTree>
    <p:extLst>
      <p:ext uri="{BB962C8B-B14F-4D97-AF65-F5344CB8AC3E}">
        <p14:creationId xmlns:p14="http://schemas.microsoft.com/office/powerpoint/2010/main" val="3884286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D26ED-50FF-40E5-6865-F5B7C62E0822}"/>
              </a:ext>
            </a:extLst>
          </p:cNvPr>
          <p:cNvSpPr>
            <a:spLocks noGrp="1"/>
          </p:cNvSpPr>
          <p:nvPr>
            <p:ph type="title"/>
          </p:nvPr>
        </p:nvSpPr>
        <p:spPr/>
        <p:txBody>
          <a:bodyPr/>
          <a:lstStyle/>
          <a:p>
            <a:r>
              <a:rPr lang="en-US" dirty="0"/>
              <a:t>B. Vernam Cipher</a:t>
            </a:r>
          </a:p>
        </p:txBody>
      </p:sp>
      <p:sp>
        <p:nvSpPr>
          <p:cNvPr id="3" name="Content Placeholder 2">
            <a:extLst>
              <a:ext uri="{FF2B5EF4-FFF2-40B4-BE49-F238E27FC236}">
                <a16:creationId xmlns:a16="http://schemas.microsoft.com/office/drawing/2014/main" id="{F2A7CB6B-4BA4-87DF-D0D5-AA13CFD142D1}"/>
              </a:ext>
            </a:extLst>
          </p:cNvPr>
          <p:cNvSpPr>
            <a:spLocks noGrp="1"/>
          </p:cNvSpPr>
          <p:nvPr>
            <p:ph idx="1"/>
          </p:nvPr>
        </p:nvSpPr>
        <p:spPr/>
        <p:txBody>
          <a:bodyPr>
            <a:normAutofit lnSpcReduction="10000"/>
          </a:bodyPr>
          <a:lstStyle/>
          <a:p>
            <a:r>
              <a:rPr lang="en-US" dirty="0"/>
              <a:t>Now let’s talk binary.</a:t>
            </a:r>
          </a:p>
          <a:p>
            <a:r>
              <a:rPr lang="en-US" dirty="0"/>
              <a:t>Imagine this is your binary message that you want to send:</a:t>
            </a:r>
          </a:p>
          <a:p>
            <a:pPr marL="0" indent="0">
              <a:buNone/>
            </a:pPr>
            <a:r>
              <a:rPr lang="en-US" dirty="0"/>
              <a:t> m= 001101110</a:t>
            </a:r>
          </a:p>
          <a:p>
            <a:pPr marL="0" indent="0">
              <a:buNone/>
            </a:pPr>
            <a:r>
              <a:rPr lang="en-US" dirty="0"/>
              <a:t>This is your key:</a:t>
            </a:r>
          </a:p>
          <a:p>
            <a:pPr marL="0" indent="0">
              <a:buNone/>
            </a:pPr>
            <a:r>
              <a:rPr lang="en-US" dirty="0"/>
              <a:t>K= 010100101</a:t>
            </a:r>
          </a:p>
          <a:p>
            <a:pPr marL="0" indent="0">
              <a:buNone/>
            </a:pPr>
            <a:r>
              <a:rPr lang="en-US" dirty="0"/>
              <a:t>This is how you should cipher:</a:t>
            </a:r>
          </a:p>
          <a:p>
            <a:pPr marL="0" indent="0">
              <a:buNone/>
            </a:pPr>
            <a:r>
              <a:rPr lang="en-US" dirty="0"/>
              <a:t>0+1=1</a:t>
            </a:r>
          </a:p>
          <a:p>
            <a:pPr marL="0" indent="0">
              <a:buNone/>
            </a:pPr>
            <a:r>
              <a:rPr lang="en-US" dirty="0"/>
              <a:t>1+0=1</a:t>
            </a:r>
          </a:p>
          <a:p>
            <a:pPr marL="0" indent="0">
              <a:buNone/>
            </a:pPr>
            <a:r>
              <a:rPr lang="en-US" dirty="0"/>
              <a:t>1+1=0</a:t>
            </a:r>
          </a:p>
          <a:p>
            <a:pPr marL="0" indent="0">
              <a:buNone/>
            </a:pPr>
            <a:endParaRPr lang="en-US" dirty="0"/>
          </a:p>
        </p:txBody>
      </p:sp>
      <p:sp>
        <p:nvSpPr>
          <p:cNvPr id="4" name="Rectangle 3">
            <a:extLst>
              <a:ext uri="{FF2B5EF4-FFF2-40B4-BE49-F238E27FC236}">
                <a16:creationId xmlns:a16="http://schemas.microsoft.com/office/drawing/2014/main" id="{DDE320CA-F010-725F-4591-91DDA1C87657}"/>
              </a:ext>
            </a:extLst>
          </p:cNvPr>
          <p:cNvSpPr/>
          <p:nvPr/>
        </p:nvSpPr>
        <p:spPr>
          <a:xfrm>
            <a:off x="7808360" y="3298004"/>
            <a:ext cx="3739793" cy="273292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001101110</a:t>
            </a:r>
          </a:p>
          <a:p>
            <a:pPr algn="ctr"/>
            <a:r>
              <a:rPr lang="en-US" dirty="0">
                <a:solidFill>
                  <a:schemeClr val="tx1"/>
                </a:solidFill>
              </a:rPr>
              <a:t>+ 010100101</a:t>
            </a:r>
          </a:p>
          <a:p>
            <a:pPr algn="ctr"/>
            <a:endParaRPr lang="en-US" dirty="0">
              <a:solidFill>
                <a:schemeClr val="tx1"/>
              </a:solidFill>
            </a:endParaRPr>
          </a:p>
          <a:p>
            <a:pPr algn="ctr"/>
            <a:r>
              <a:rPr lang="en-US" dirty="0">
                <a:solidFill>
                  <a:schemeClr val="tx1"/>
                </a:solidFill>
              </a:rPr>
              <a:t>    011001011</a:t>
            </a:r>
          </a:p>
        </p:txBody>
      </p:sp>
      <p:cxnSp>
        <p:nvCxnSpPr>
          <p:cNvPr id="6" name="Straight Connector 5">
            <a:extLst>
              <a:ext uri="{FF2B5EF4-FFF2-40B4-BE49-F238E27FC236}">
                <a16:creationId xmlns:a16="http://schemas.microsoft.com/office/drawing/2014/main" id="{0639B64A-660C-674F-3921-9BE77C5F472C}"/>
              </a:ext>
            </a:extLst>
          </p:cNvPr>
          <p:cNvCxnSpPr/>
          <p:nvPr/>
        </p:nvCxnSpPr>
        <p:spPr>
          <a:xfrm>
            <a:off x="8948792" y="4808306"/>
            <a:ext cx="1561672" cy="0"/>
          </a:xfrm>
          <a:prstGeom prst="line">
            <a:avLst/>
          </a:prstGeom>
        </p:spPr>
        <p:style>
          <a:lnRef idx="2">
            <a:schemeClr val="accent1"/>
          </a:lnRef>
          <a:fillRef idx="0">
            <a:schemeClr val="accent1"/>
          </a:fillRef>
          <a:effectRef idx="1">
            <a:schemeClr val="accent1"/>
          </a:effectRef>
          <a:fontRef idx="minor">
            <a:schemeClr val="tx1"/>
          </a:fontRef>
        </p:style>
      </p:cxnSp>
      <p:sp>
        <p:nvSpPr>
          <p:cNvPr id="7" name="Slide Number Placeholder 6">
            <a:extLst>
              <a:ext uri="{FF2B5EF4-FFF2-40B4-BE49-F238E27FC236}">
                <a16:creationId xmlns:a16="http://schemas.microsoft.com/office/drawing/2014/main" id="{1170C7EA-70E0-9DAA-339B-DF9C0A72273E}"/>
              </a:ext>
            </a:extLst>
          </p:cNvPr>
          <p:cNvSpPr>
            <a:spLocks noGrp="1"/>
          </p:cNvSpPr>
          <p:nvPr>
            <p:ph type="sldNum" sz="quarter" idx="12"/>
          </p:nvPr>
        </p:nvSpPr>
        <p:spPr/>
        <p:txBody>
          <a:bodyPr/>
          <a:lstStyle/>
          <a:p>
            <a:fld id="{C66EB6D3-76F6-2543-BC72-AD973460A058}" type="slidenum">
              <a:rPr lang="en-US" smtClean="0"/>
              <a:t>6</a:t>
            </a:fld>
            <a:endParaRPr lang="en-US"/>
          </a:p>
        </p:txBody>
      </p:sp>
    </p:spTree>
    <p:extLst>
      <p:ext uri="{BB962C8B-B14F-4D97-AF65-F5344CB8AC3E}">
        <p14:creationId xmlns:p14="http://schemas.microsoft.com/office/powerpoint/2010/main" val="3926341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83252-BC17-5F82-EDF0-2B73B1FC5776}"/>
              </a:ext>
            </a:extLst>
          </p:cNvPr>
          <p:cNvSpPr>
            <a:spLocks noGrp="1"/>
          </p:cNvSpPr>
          <p:nvPr>
            <p:ph type="title"/>
          </p:nvPr>
        </p:nvSpPr>
        <p:spPr/>
        <p:txBody>
          <a:bodyPr/>
          <a:lstStyle/>
          <a:p>
            <a:r>
              <a:rPr lang="en-US" dirty="0"/>
              <a:t>C. Block encryption </a:t>
            </a:r>
          </a:p>
        </p:txBody>
      </p:sp>
      <p:sp>
        <p:nvSpPr>
          <p:cNvPr id="3" name="Content Placeholder 2">
            <a:extLst>
              <a:ext uri="{FF2B5EF4-FFF2-40B4-BE49-F238E27FC236}">
                <a16:creationId xmlns:a16="http://schemas.microsoft.com/office/drawing/2014/main" id="{B9A5F838-A81D-113B-BFA8-AED93295C275}"/>
              </a:ext>
            </a:extLst>
          </p:cNvPr>
          <p:cNvSpPr>
            <a:spLocks noGrp="1"/>
          </p:cNvSpPr>
          <p:nvPr>
            <p:ph idx="1"/>
          </p:nvPr>
        </p:nvSpPr>
        <p:spPr/>
        <p:txBody>
          <a:bodyPr/>
          <a:lstStyle/>
          <a:p>
            <a:r>
              <a:rPr lang="en-US" dirty="0"/>
              <a:t>Not only you can encrypt by message, it can also happen by block.</a:t>
            </a:r>
          </a:p>
          <a:p>
            <a:r>
              <a:rPr lang="en-US" dirty="0"/>
              <a:t>Block encrypting algorithms: </a:t>
            </a:r>
          </a:p>
          <a:p>
            <a:pPr marL="914400" lvl="1" indent="-457200">
              <a:buFont typeface="+mj-lt"/>
              <a:buAutoNum type="arabicPeriod"/>
            </a:pPr>
            <a:r>
              <a:rPr lang="en-US" dirty="0"/>
              <a:t>DES: Data Encryption System</a:t>
            </a:r>
          </a:p>
          <a:p>
            <a:pPr marL="914400" lvl="1" indent="-457200">
              <a:buFont typeface="+mj-lt"/>
              <a:buAutoNum type="arabicPeriod"/>
            </a:pPr>
            <a:r>
              <a:rPr lang="en-US" dirty="0"/>
              <a:t>AES: Advanced Encryption System</a:t>
            </a:r>
          </a:p>
          <a:p>
            <a:pPr marL="914400" lvl="1" indent="-457200">
              <a:buFont typeface="+mj-lt"/>
              <a:buAutoNum type="arabicPeriod"/>
            </a:pPr>
            <a:r>
              <a:rPr lang="en-US" dirty="0"/>
              <a:t>CBC: Cipher Block Chaining</a:t>
            </a:r>
          </a:p>
          <a:p>
            <a:pPr marL="971550" lvl="1"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FACADBA7-E48E-4E6B-0887-F9BEAB2702F8}"/>
              </a:ext>
            </a:extLst>
          </p:cNvPr>
          <p:cNvSpPr>
            <a:spLocks noGrp="1"/>
          </p:cNvSpPr>
          <p:nvPr>
            <p:ph type="sldNum" sz="quarter" idx="12"/>
          </p:nvPr>
        </p:nvSpPr>
        <p:spPr/>
        <p:txBody>
          <a:bodyPr/>
          <a:lstStyle/>
          <a:p>
            <a:fld id="{C66EB6D3-76F6-2543-BC72-AD973460A058}" type="slidenum">
              <a:rPr lang="en-US" smtClean="0"/>
              <a:t>7</a:t>
            </a:fld>
            <a:endParaRPr lang="en-US"/>
          </a:p>
        </p:txBody>
      </p:sp>
    </p:spTree>
    <p:extLst>
      <p:ext uri="{BB962C8B-B14F-4D97-AF65-F5344CB8AC3E}">
        <p14:creationId xmlns:p14="http://schemas.microsoft.com/office/powerpoint/2010/main" val="3296400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FAA92-59BE-1225-72E6-EAB954C533A7}"/>
              </a:ext>
            </a:extLst>
          </p:cNvPr>
          <p:cNvSpPr>
            <a:spLocks noGrp="1"/>
          </p:cNvSpPr>
          <p:nvPr>
            <p:ph type="title"/>
          </p:nvPr>
        </p:nvSpPr>
        <p:spPr/>
        <p:txBody>
          <a:bodyPr/>
          <a:lstStyle/>
          <a:p>
            <a:r>
              <a:rPr lang="en-US" dirty="0"/>
              <a:t>1. DES</a:t>
            </a:r>
          </a:p>
        </p:txBody>
      </p:sp>
      <p:sp>
        <p:nvSpPr>
          <p:cNvPr id="3" name="Content Placeholder 2">
            <a:extLst>
              <a:ext uri="{FF2B5EF4-FFF2-40B4-BE49-F238E27FC236}">
                <a16:creationId xmlns:a16="http://schemas.microsoft.com/office/drawing/2014/main" id="{16459C25-40C9-BCD8-D62C-B4A83EDCC6BD}"/>
              </a:ext>
            </a:extLst>
          </p:cNvPr>
          <p:cNvSpPr>
            <a:spLocks noGrp="1"/>
          </p:cNvSpPr>
          <p:nvPr>
            <p:ph idx="1"/>
          </p:nvPr>
        </p:nvSpPr>
        <p:spPr/>
        <p:txBody>
          <a:bodyPr>
            <a:normAutofit/>
          </a:bodyPr>
          <a:lstStyle/>
          <a:p>
            <a:r>
              <a:rPr lang="en-US" sz="3600" dirty="0"/>
              <a:t>Operates on 64-bit blocks of data using a 56-bit key.</a:t>
            </a:r>
          </a:p>
          <a:p>
            <a:r>
              <a:rPr lang="en-US" sz="3600" dirty="0"/>
              <a:t>Was widely used in the 1970s–1990s but is now considered insecure due to its short key length.</a:t>
            </a:r>
          </a:p>
          <a:p>
            <a:endParaRPr lang="en-US" sz="2000" dirty="0"/>
          </a:p>
        </p:txBody>
      </p:sp>
      <p:sp>
        <p:nvSpPr>
          <p:cNvPr id="6" name="Slide Number Placeholder 5">
            <a:extLst>
              <a:ext uri="{FF2B5EF4-FFF2-40B4-BE49-F238E27FC236}">
                <a16:creationId xmlns:a16="http://schemas.microsoft.com/office/drawing/2014/main" id="{436F6D5C-87D1-3110-B612-7C60494EE129}"/>
              </a:ext>
            </a:extLst>
          </p:cNvPr>
          <p:cNvSpPr>
            <a:spLocks noGrp="1"/>
          </p:cNvSpPr>
          <p:nvPr>
            <p:ph type="sldNum" sz="quarter" idx="12"/>
          </p:nvPr>
        </p:nvSpPr>
        <p:spPr/>
        <p:txBody>
          <a:bodyPr/>
          <a:lstStyle/>
          <a:p>
            <a:fld id="{C66EB6D3-76F6-2543-BC72-AD973460A058}" type="slidenum">
              <a:rPr lang="en-US" smtClean="0"/>
              <a:t>8</a:t>
            </a:fld>
            <a:endParaRPr lang="en-US"/>
          </a:p>
        </p:txBody>
      </p:sp>
    </p:spTree>
    <p:extLst>
      <p:ext uri="{BB962C8B-B14F-4D97-AF65-F5344CB8AC3E}">
        <p14:creationId xmlns:p14="http://schemas.microsoft.com/office/powerpoint/2010/main" val="1804202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EF97A-9D6C-C8DB-52C7-CDBF5193746D}"/>
              </a:ext>
            </a:extLst>
          </p:cNvPr>
          <p:cNvSpPr>
            <a:spLocks noGrp="1"/>
          </p:cNvSpPr>
          <p:nvPr>
            <p:ph type="title"/>
          </p:nvPr>
        </p:nvSpPr>
        <p:spPr/>
        <p:txBody>
          <a:bodyPr/>
          <a:lstStyle/>
          <a:p>
            <a:r>
              <a:rPr lang="en-US" dirty="0"/>
              <a:t>2. AES</a:t>
            </a:r>
          </a:p>
        </p:txBody>
      </p:sp>
      <p:sp>
        <p:nvSpPr>
          <p:cNvPr id="3" name="Content Placeholder 2">
            <a:extLst>
              <a:ext uri="{FF2B5EF4-FFF2-40B4-BE49-F238E27FC236}">
                <a16:creationId xmlns:a16="http://schemas.microsoft.com/office/drawing/2014/main" id="{76D16F9E-886F-0E74-EB40-084AF7FC26DC}"/>
              </a:ext>
            </a:extLst>
          </p:cNvPr>
          <p:cNvSpPr>
            <a:spLocks noGrp="1"/>
          </p:cNvSpPr>
          <p:nvPr>
            <p:ph idx="1"/>
          </p:nvPr>
        </p:nvSpPr>
        <p:spPr/>
        <p:txBody>
          <a:bodyPr/>
          <a:lstStyle/>
          <a:p>
            <a:r>
              <a:rPr lang="en-US" dirty="0"/>
              <a:t>Works on 128-bit blocks of data and supports key sizes of 128, 192, or 256 bits.</a:t>
            </a:r>
          </a:p>
          <a:p>
            <a:r>
              <a:rPr lang="en-US" dirty="0"/>
              <a:t>Considered highly secure and efficient, widely used in modern applications like HTTPS, VPNs, and file encryption.</a:t>
            </a:r>
          </a:p>
          <a:p>
            <a:r>
              <a:rPr lang="en-US" dirty="0"/>
              <a:t>Key points:</a:t>
            </a:r>
          </a:p>
          <a:p>
            <a:r>
              <a:rPr lang="en-US" dirty="0"/>
              <a:t>Replaced DES and 3DES due to stronger security.</a:t>
            </a:r>
          </a:p>
        </p:txBody>
      </p:sp>
      <p:sp>
        <p:nvSpPr>
          <p:cNvPr id="4" name="Slide Number Placeholder 3">
            <a:extLst>
              <a:ext uri="{FF2B5EF4-FFF2-40B4-BE49-F238E27FC236}">
                <a16:creationId xmlns:a16="http://schemas.microsoft.com/office/drawing/2014/main" id="{EA788F49-74EA-AB93-6865-4BE32543CE9F}"/>
              </a:ext>
            </a:extLst>
          </p:cNvPr>
          <p:cNvSpPr>
            <a:spLocks noGrp="1"/>
          </p:cNvSpPr>
          <p:nvPr>
            <p:ph type="sldNum" sz="quarter" idx="12"/>
          </p:nvPr>
        </p:nvSpPr>
        <p:spPr/>
        <p:txBody>
          <a:bodyPr/>
          <a:lstStyle/>
          <a:p>
            <a:fld id="{C66EB6D3-76F6-2543-BC72-AD973460A058}" type="slidenum">
              <a:rPr lang="en-US" smtClean="0"/>
              <a:t>9</a:t>
            </a:fld>
            <a:endParaRPr lang="en-US"/>
          </a:p>
        </p:txBody>
      </p:sp>
    </p:spTree>
    <p:extLst>
      <p:ext uri="{BB962C8B-B14F-4D97-AF65-F5344CB8AC3E}">
        <p14:creationId xmlns:p14="http://schemas.microsoft.com/office/powerpoint/2010/main" val="5679889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319</TotalTime>
  <Words>1075</Words>
  <Application>Microsoft Macintosh PowerPoint</Application>
  <PresentationFormat>Widescreen</PresentationFormat>
  <Paragraphs>157</Paragraphs>
  <Slides>27</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Aptos</vt:lpstr>
      <vt:lpstr>Aptos Display</vt:lpstr>
      <vt:lpstr>Arial</vt:lpstr>
      <vt:lpstr>Wingdings</vt:lpstr>
      <vt:lpstr>Office Theme</vt:lpstr>
      <vt:lpstr>Cryptography</vt:lpstr>
      <vt:lpstr>Outline </vt:lpstr>
      <vt:lpstr>What is cryptography?</vt:lpstr>
      <vt:lpstr>Encryption </vt:lpstr>
      <vt:lpstr>A. Caeser Cipher</vt:lpstr>
      <vt:lpstr>B. Vernam Cipher</vt:lpstr>
      <vt:lpstr>C. Block encryption </vt:lpstr>
      <vt:lpstr>1. DES</vt:lpstr>
      <vt:lpstr>2. AES</vt:lpstr>
      <vt:lpstr>3. CBC</vt:lpstr>
      <vt:lpstr>PowerPoint Presentation</vt:lpstr>
      <vt:lpstr>Asymmetric Cryptography</vt:lpstr>
      <vt:lpstr>How does it work?</vt:lpstr>
      <vt:lpstr>Diffie Hellman’s algorithm</vt:lpstr>
      <vt:lpstr>PowerPoint Presentation</vt:lpstr>
      <vt:lpstr>Cryptographic hash function </vt:lpstr>
      <vt:lpstr>Digital Signature </vt:lpstr>
      <vt:lpstr>PowerPoint Presentation</vt:lpstr>
      <vt:lpstr>Cryptosystems</vt:lpstr>
      <vt:lpstr>How to protect yourself from Man-in-the-middle attacks?</vt:lpstr>
      <vt:lpstr>1. SAS</vt:lpstr>
      <vt:lpstr>2. Web of trust</vt:lpstr>
      <vt:lpstr>3. Chain of trust</vt:lpstr>
      <vt:lpstr>PowerPoint Presentation</vt:lpstr>
      <vt:lpstr>HTTPS</vt:lpstr>
      <vt:lpstr>End to end encryption</vt:lpstr>
      <vt:lpstr>VPN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Macbook</dc:creator>
  <cp:lastModifiedBy>Macbook</cp:lastModifiedBy>
  <cp:revision>1</cp:revision>
  <dcterms:created xsi:type="dcterms:W3CDTF">2025-08-23T08:55:53Z</dcterms:created>
  <dcterms:modified xsi:type="dcterms:W3CDTF">2025-08-23T14:15:14Z</dcterms:modified>
</cp:coreProperties>
</file>